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4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Alex Brush"/>
      <p:regular r:id="rId37"/>
    </p:embeddedFont>
    <p:embeddedFont>
      <p:font typeface="Lato"/>
      <p:regular r:id="rId38"/>
      <p:bold r:id="rId39"/>
      <p:italic r:id="rId40"/>
      <p:boldItalic r:id="rId41"/>
    </p:embeddedFont>
    <p:embeddedFont>
      <p:font typeface="Lato Light"/>
      <p:regular r:id="rId42"/>
      <p:bold r:id="rId43"/>
      <p:italic r:id="rId44"/>
      <p:boldItalic r:id="rId45"/>
    </p:embeddedFont>
    <p:embeddedFont>
      <p:font typeface="Pacifico"/>
      <p:regular r:id="rId46"/>
    </p:embeddedFont>
    <p:embeddedFont>
      <p:font typeface="Lato Black"/>
      <p:bold r:id="rId47"/>
      <p:boldItalic r:id="rId48"/>
    </p:embeddedFont>
    <p:embeddedFont>
      <p:font typeface="Oswald"/>
      <p:regular r:id="rId49"/>
      <p:bold r:id="rId50"/>
    </p:embeddedFont>
    <p:embeddedFont>
      <p:font typeface="Roboto Mon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63AC81B-25C3-4C41-848C-4DD62262B17F}">
  <a:tblStyle styleId="{D63AC81B-25C3-4C41-848C-4DD62262B1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42" Type="http://schemas.openxmlformats.org/officeDocument/2006/relationships/font" Target="fonts/LatoLight-regular.fntdata"/><Relationship Id="rId41" Type="http://schemas.openxmlformats.org/officeDocument/2006/relationships/font" Target="fonts/Lato-boldItalic.fntdata"/><Relationship Id="rId44" Type="http://schemas.openxmlformats.org/officeDocument/2006/relationships/font" Target="fonts/LatoLight-italic.fntdata"/><Relationship Id="rId43" Type="http://schemas.openxmlformats.org/officeDocument/2006/relationships/font" Target="fonts/LatoLight-bold.fntdata"/><Relationship Id="rId46" Type="http://schemas.openxmlformats.org/officeDocument/2006/relationships/font" Target="fonts/Pacifico-regular.fntdata"/><Relationship Id="rId45" Type="http://schemas.openxmlformats.org/officeDocument/2006/relationships/font" Target="fonts/LatoLight-boldItalic.fntdata"/><Relationship Id="rId48" Type="http://schemas.openxmlformats.org/officeDocument/2006/relationships/font" Target="fonts/LatoBlack-boldItalic.fntdata"/><Relationship Id="rId47" Type="http://schemas.openxmlformats.org/officeDocument/2006/relationships/font" Target="fonts/LatoBlack-bold.fntdata"/><Relationship Id="rId49" Type="http://schemas.openxmlformats.org/officeDocument/2006/relationships/font" Target="fonts/Oswald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AlexBrush-regular.fntdata"/><Relationship Id="rId36" Type="http://schemas.openxmlformats.org/officeDocument/2006/relationships/slide" Target="slides/slide30.xml"/><Relationship Id="rId39" Type="http://schemas.openxmlformats.org/officeDocument/2006/relationships/font" Target="fonts/Lato-bold.fntdata"/><Relationship Id="rId38" Type="http://schemas.openxmlformats.org/officeDocument/2006/relationships/font" Target="fonts/Lato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51" Type="http://schemas.openxmlformats.org/officeDocument/2006/relationships/font" Target="fonts/RobotoMono-regular.fntdata"/><Relationship Id="rId50" Type="http://schemas.openxmlformats.org/officeDocument/2006/relationships/font" Target="fonts/Oswald-bold.fntdata"/><Relationship Id="rId53" Type="http://schemas.openxmlformats.org/officeDocument/2006/relationships/font" Target="fonts/RobotoMono-italic.fntdata"/><Relationship Id="rId52" Type="http://schemas.openxmlformats.org/officeDocument/2006/relationships/font" Target="fonts/RobotoMono-bold.fntdata"/><Relationship Id="rId54" Type="http://schemas.openxmlformats.org/officeDocument/2006/relationships/font" Target="fonts/RobotoMon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@mel000vin_14011/encrypting-helm-secrets-7f37a0ccabeb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5981d6f18c_0_1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5981d6f18c_0_1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7453f8a66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7453f8a66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Change out helmfile diff for helmfile apply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83290687e8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83290687e8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AutoNum type="arabicPeriod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code-01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AutoNum type="arabicPeriod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Example of using hooks, like creating a namespace, creating hostname via xip.io and ingress ip address, run terraform, get variables / files from a location, run lint</a:t>
            </a:r>
            <a:endParaRPr sz="16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7453f8a66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7453f8a66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AutoNum type="arabicPeriod"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code-04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AutoNum type="arabicPeriod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Example of using hooks, like creating a namespace, creating hostname via xip.io and ingress ip address, run terraform, get variables / files from a location, run lint</a:t>
            </a:r>
            <a:endParaRPr sz="16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7453f8a66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7453f8a66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AutoNum type="arabicPeriod"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code-04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AutoNum type="arabicPeriod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Example of using hooks, like creating a namespace, creating hostname via xip.io and ingress ip address, run terraform, get variables / files from a location, run lint</a:t>
            </a:r>
            <a:endParaRPr sz="16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7453f8a66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7453f8a66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No code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83290687e8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83290687e8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arenBoth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How do you create secrets? (cli, helm secret resource, terraform, ci/cd pipeline using secret variables)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arenBoth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Where do you store sensitive data? (sensitive variable, lastpass)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arenBoth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How do you distribute / share sensitive data? (run from different places need to setup secrets)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chemeClr val="dk1"/>
                </a:solidFill>
              </a:rPr>
              <a:t>https://gist.github.com/twolfson/01d515258eef8bdbda4f#setting-up-sops-with-pgp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Helm secrets plugin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Pic of Secrets in CF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8402cb3e0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8402cb3e0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 the former case, containers do not start. In the latter instance, the application code fails after the container starts up. We’ll address each of these situations systematically.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kubectl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command-line utility will be used to interact with K8S throughout this exercise.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8402cb3e0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8402cb3e0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 the former case, containers do not start. In the latter instance, the application code fails after the container starts up. We’ll address each of these situations systematically.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kubectl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command-line utility will be used to interact with K8S throughout this exercise.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7453f8a66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7453f8a66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 the former case, containers do not start. In the latter instance, the application code fails after the container starts up. We’ll address each of these situations systematically.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kubectl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command-line utility will be used to interact with K8S throughout this exercise.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7453f8a66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7453f8a66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https://medium.com/@mel000vin_14011/encrypting-helm-secrets-7f37a0ccabeb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74ad1340a0_1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74ad1340a0_1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83290687e8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83290687e8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 the former case, containers do not start. In the latter instance, the application code fails after the container starts up. We’ll address each of these situations systematically.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kubectl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command-line utility will be used to interact with K8S throughout this exercise.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7453f8a66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7453f8a66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Quickly Talk about: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Nginx / MyApp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Traefik / Ingress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External DNS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Namespace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7453f8a66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7453f8a66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https://g.codefresh.io/build/5ea167807f303104ba5dec59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Not failing b/c of missing dependencies or secrets or namespace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Deploy via Codefresh (dev env)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Talk about Changes need to Helmfile image, and how I use a freestyle step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Only added to cfstep-helmfile: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(1) </a:t>
            </a:r>
            <a:r>
              <a:rPr lang="en" sz="1200">
                <a:solidFill>
                  <a:schemeClr val="dk1"/>
                </a:solidFill>
              </a:rPr>
              <a:t>gnupg  for GPG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(2) gcloud for kubectl command used in script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Saved cfstep-helmfile in my repo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83290687e8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83290687e8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 the former case, containers do not start. In the latter instance, the application code fails after the container starts up. We’ll address each of these situations systematically.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kubectl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command-line utility will be used to interact with K8S throughout this exercise.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7453f8a66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7453f8a66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## Codefresh Code-03, first run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https://g.codefresh.io/build/5ea14da5aeb43723807d6323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## Codefresh Code-03, second run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https://g.codefresh.io/build/5ea14f6dfa96150711a0519b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Deploy via Codefresh (dev env)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Code-07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Mention XIP.IO (don’t need to deploy DNS chart)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83290687e8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83290687e8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83290687e8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83290687e8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 the former case, containers do not start. In the latter instance, the application code fails after the container starts up. We’ll address each of these situations systematically.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kubectl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command-line utility will be used to interact with K8S throughout this exercise.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8402cb3e0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8402cb3e0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 the former case, containers do not start. In the latter instance, the application code fails after the container starts up. We’ll address each of these situations systematically.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kubectl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command-line utility will be used to interact with K8S throughout this exercise.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83290687e8_0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83290687e8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 the former case, containers do not start. In the latter instance, the application code fails after the container starts up. We’ll address each of these situations systematically.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kubectl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command-line utility will be used to interact with K8S throughout this exercise.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5981d6f18c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0" name="Google Shape;960;g5981d6f18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Is it really simplier?  Yes and No.  Adding complexity to keep things simple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Simple Case Study, deploying 1 chart has issues everyone is gonna come across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SDLC -&gt; consider how to develop and run from diff places not just running in CICD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GoLang Templating is super powerful, reason I went with Helmfile over Helmsmen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83290687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83290687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74ad1340a0_1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74ad1340a0_1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7453f8a66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7453f8a66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7453f8a66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7453f8a66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Env vars -&gt; required and default values, maybe terraform, set env var which can then be leverage by helmfile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7453f8a66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7453f8a66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No lock in.  Built on top of helm, you can bail and just start using native helm, or helmfile will see releases installed via vanilla Helm. 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Get picture of a yaml file that’s not DRY, maybe traefik or dns chart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7453f8a66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7453f8a66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Define things like: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Repositories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Releases (local charts or charts from public repo)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Templated values.yaml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Much more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71137664d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71137664d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7453f8a6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7453f8a6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No code yet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jpg"/><Relationship Id="rId4" Type="http://schemas.openxmlformats.org/officeDocument/2006/relationships/image" Target="../media/image3.jpg"/><Relationship Id="rId5" Type="http://schemas.openxmlformats.org/officeDocument/2006/relationships/image" Target="../media/image7.jpg"/><Relationship Id="rId6" Type="http://schemas.openxmlformats.org/officeDocument/2006/relationships/image" Target="../media/image6.jpg"/><Relationship Id="rId7" Type="http://schemas.openxmlformats.org/officeDocument/2006/relationships/image" Target="../media/image1.jpg"/><Relationship Id="rId8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jpg"/><Relationship Id="rId4" Type="http://schemas.openxmlformats.org/officeDocument/2006/relationships/image" Target="../media/image3.jpg"/><Relationship Id="rId5" Type="http://schemas.openxmlformats.org/officeDocument/2006/relationships/image" Target="../media/image7.jpg"/><Relationship Id="rId6" Type="http://schemas.openxmlformats.org/officeDocument/2006/relationships/image" Target="../media/image6.jpg"/><Relationship Id="rId7" Type="http://schemas.openxmlformats.org/officeDocument/2006/relationships/image" Target="../media/image1.jpg"/><Relationship Id="rId8" Type="http://schemas.openxmlformats.org/officeDocument/2006/relationships/image" Target="../media/image8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47.png"/><Relationship Id="rId4" Type="http://schemas.openxmlformats.org/officeDocument/2006/relationships/image" Target="../media/image41.png"/><Relationship Id="rId5" Type="http://schemas.openxmlformats.org/officeDocument/2006/relationships/image" Target="../media/image2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49.png"/><Relationship Id="rId4" Type="http://schemas.openxmlformats.org/officeDocument/2006/relationships/image" Target="../media/image43.png"/><Relationship Id="rId5" Type="http://schemas.openxmlformats.org/officeDocument/2006/relationships/image" Target="../media/image3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Relationship Id="rId3" Type="http://schemas.openxmlformats.org/officeDocument/2006/relationships/hyperlink" Target="https://www.flickr.com/photos/tags/examples/" TargetMode="Externa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Relationship Id="rId3" Type="http://schemas.openxmlformats.org/officeDocument/2006/relationships/image" Target="../media/image3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jp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jp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4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Relationship Id="rId3" Type="http://schemas.openxmlformats.org/officeDocument/2006/relationships/image" Target="../media/image44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Relationship Id="rId3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4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4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- Empty white background">
  <p:cSld name="CUSTOM_2">
    <p:bg>
      <p:bgPr>
        <a:solidFill>
          <a:srgbClr val="FFFFFF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 - Guidance -- Sample Deck">
  <p:cSld name="CUSTOM_4_1">
    <p:bg>
      <p:bgPr>
        <a:solidFill>
          <a:srgbClr val="343434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4109250" y="230800"/>
            <a:ext cx="925500" cy="179100"/>
          </a:xfrm>
          <a:prstGeom prst="roundRect">
            <a:avLst>
              <a:gd fmla="val 16667" name="adj"/>
            </a:avLst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 txBox="1"/>
          <p:nvPr/>
        </p:nvSpPr>
        <p:spPr>
          <a:xfrm>
            <a:off x="1350150" y="2324400"/>
            <a:ext cx="64437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PRESENTATION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" name="Google Shape;86;p11"/>
          <p:cNvSpPr txBox="1"/>
          <p:nvPr/>
        </p:nvSpPr>
        <p:spPr>
          <a:xfrm>
            <a:off x="1350150" y="1984800"/>
            <a:ext cx="64437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B99A"/>
                </a:solidFill>
                <a:latin typeface="Lato"/>
                <a:ea typeface="Lato"/>
                <a:cs typeface="Lato"/>
                <a:sym typeface="Lato"/>
              </a:rPr>
              <a:t>Template Slides</a:t>
            </a:r>
            <a:endParaRPr sz="1200">
              <a:solidFill>
                <a:srgbClr val="19B99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1"/>
          <p:cNvSpPr txBox="1"/>
          <p:nvPr/>
        </p:nvSpPr>
        <p:spPr>
          <a:xfrm>
            <a:off x="4109250" y="169841"/>
            <a:ext cx="9255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SAMPLE DECK</a:t>
            </a:r>
            <a:endParaRPr b="1" sz="8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 - Title &amp; Chapter Cards">
  <p:cSld name="CUSTOM_2_1">
    <p:bg>
      <p:bgPr>
        <a:solidFill>
          <a:srgbClr val="1C5D6A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/>
        </p:nvSpPr>
        <p:spPr>
          <a:xfrm>
            <a:off x="517350" y="1877250"/>
            <a:ext cx="8109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Title &amp; Chapter Cards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2"/>
          <p:cNvSpPr txBox="1"/>
          <p:nvPr/>
        </p:nvSpPr>
        <p:spPr>
          <a:xfrm>
            <a:off x="517350" y="2580450"/>
            <a:ext cx="8109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 / outro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 - Title -- Logo">
  <p:cSld name="CUSTOM_2_1_1">
    <p:bg>
      <p:bgPr>
        <a:solidFill>
          <a:srgbClr val="1C5D6A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2200" y="1860426"/>
            <a:ext cx="4419601" cy="717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 - Talk Title -- One Speaker">
  <p:cSld name="CUSTOM_2_1_1_1">
    <p:bg>
      <p:bgPr>
        <a:solidFill>
          <a:srgbClr val="1C5D6A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0525" y="609600"/>
            <a:ext cx="642938" cy="3857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517350" y="1877250"/>
            <a:ext cx="8109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Talk Title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517350" y="2580450"/>
            <a:ext cx="8109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Subtitle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433650" y="4376700"/>
            <a:ext cx="8276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SPEAKER PERSON   |   SPEAKER TITLE   |   @SOCIALMEDIAHANDLE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389" y="-9666228"/>
            <a:ext cx="2734200" cy="3682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 b="42910" l="17138" r="14958" t="6630"/>
          <a:stretch/>
        </p:blipFill>
        <p:spPr>
          <a:xfrm>
            <a:off x="4251900" y="3660300"/>
            <a:ext cx="640200" cy="640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 - Talk Conclusion -- One Speaker">
  <p:cSld name="CUSTOM_2_1_1_1_1">
    <p:bg>
      <p:bgPr>
        <a:solidFill>
          <a:srgbClr val="1C5D6A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0525" y="609600"/>
            <a:ext cx="642938" cy="385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433650" y="4376700"/>
            <a:ext cx="8276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SPEAKER PERSON   |   SPEAKER TITLE   |   @SOCIALMEDIAHANDLE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389" y="-9666228"/>
            <a:ext cx="2734200" cy="3682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4">
            <a:alphaModFix/>
          </a:blip>
          <a:srcRect b="42910" l="17138" r="14958" t="6630"/>
          <a:stretch/>
        </p:blipFill>
        <p:spPr>
          <a:xfrm>
            <a:off x="4251900" y="3660300"/>
            <a:ext cx="640200" cy="64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type="title"/>
          </p:nvPr>
        </p:nvSpPr>
        <p:spPr>
          <a:xfrm>
            <a:off x="517200" y="1877250"/>
            <a:ext cx="81093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 - Talk Title -- Many Speakers">
  <p:cSld name="CUSTOM_2_1_1_1_2">
    <p:bg>
      <p:bgPr>
        <a:solidFill>
          <a:srgbClr val="1C5D6A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0525" y="609600"/>
            <a:ext cx="642938" cy="385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517350" y="1877250"/>
            <a:ext cx="8109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Talk Title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517350" y="2580450"/>
            <a:ext cx="8109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Subtitle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433650" y="4376700"/>
            <a:ext cx="8276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DIRECT TEAM THAT WORKS ON THIS SUBJECT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389" y="-9666228"/>
            <a:ext cx="2734200" cy="3682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 b="49444" l="14377" r="55570" t="5376"/>
          <a:stretch/>
        </p:blipFill>
        <p:spPr>
          <a:xfrm>
            <a:off x="3457925" y="3660300"/>
            <a:ext cx="640200" cy="64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5">
            <a:alphaModFix/>
          </a:blip>
          <a:srcRect b="33491" l="2332" r="8302" t="-502"/>
          <a:stretch/>
        </p:blipFill>
        <p:spPr>
          <a:xfrm flipH="1">
            <a:off x="2665328" y="3660300"/>
            <a:ext cx="640200" cy="64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 rotWithShape="1">
          <a:blip r:embed="rId6">
            <a:alphaModFix/>
          </a:blip>
          <a:srcRect b="556" l="8584" r="51415" t="0"/>
          <a:stretch/>
        </p:blipFill>
        <p:spPr>
          <a:xfrm>
            <a:off x="5044500" y="3660299"/>
            <a:ext cx="640200" cy="64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7">
            <a:alphaModFix/>
          </a:blip>
          <a:srcRect b="9626" l="8017" r="32722" t="1484"/>
          <a:stretch/>
        </p:blipFill>
        <p:spPr>
          <a:xfrm>
            <a:off x="5837088" y="3660300"/>
            <a:ext cx="640200" cy="64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 rotWithShape="1">
          <a:blip r:embed="rId8">
            <a:alphaModFix/>
          </a:blip>
          <a:srcRect b="11111" l="14491" r="18788" t="0"/>
          <a:stretch/>
        </p:blipFill>
        <p:spPr>
          <a:xfrm>
            <a:off x="4251205" y="3660300"/>
            <a:ext cx="640200" cy="640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 - Talk Conclusion -- Many Speakers">
  <p:cSld name="CUSTOM_2_1_1_1_2_1">
    <p:bg>
      <p:bgPr>
        <a:solidFill>
          <a:srgbClr val="1C5D6A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0525" y="609600"/>
            <a:ext cx="642938" cy="38576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/>
        </p:nvSpPr>
        <p:spPr>
          <a:xfrm>
            <a:off x="517350" y="1877250"/>
            <a:ext cx="8109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Thank you!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433650" y="4376700"/>
            <a:ext cx="8276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DIRECT TEAM THAT WORKS ON THIS SUBJECT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389" y="-9666228"/>
            <a:ext cx="2734200" cy="3682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 rotWithShape="1">
          <a:blip r:embed="rId4">
            <a:alphaModFix/>
          </a:blip>
          <a:srcRect b="49444" l="14377" r="55570" t="5376"/>
          <a:stretch/>
        </p:blipFill>
        <p:spPr>
          <a:xfrm>
            <a:off x="3457925" y="3660300"/>
            <a:ext cx="640200" cy="64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 rotWithShape="1">
          <a:blip r:embed="rId5">
            <a:alphaModFix/>
          </a:blip>
          <a:srcRect b="33491" l="2332" r="8302" t="-502"/>
          <a:stretch/>
        </p:blipFill>
        <p:spPr>
          <a:xfrm flipH="1">
            <a:off x="2665328" y="3660300"/>
            <a:ext cx="640200" cy="64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 rotWithShape="1">
          <a:blip r:embed="rId6">
            <a:alphaModFix/>
          </a:blip>
          <a:srcRect b="556" l="8584" r="51415" t="0"/>
          <a:stretch/>
        </p:blipFill>
        <p:spPr>
          <a:xfrm>
            <a:off x="5044500" y="3660299"/>
            <a:ext cx="640200" cy="64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 rotWithShape="1">
          <a:blip r:embed="rId7">
            <a:alphaModFix/>
          </a:blip>
          <a:srcRect b="9626" l="8017" r="32722" t="1484"/>
          <a:stretch/>
        </p:blipFill>
        <p:spPr>
          <a:xfrm>
            <a:off x="5837088" y="3660300"/>
            <a:ext cx="640200" cy="64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 rotWithShape="1">
          <a:blip r:embed="rId8">
            <a:alphaModFix/>
          </a:blip>
          <a:srcRect b="11111" l="14491" r="18788" t="0"/>
          <a:stretch/>
        </p:blipFill>
        <p:spPr>
          <a:xfrm>
            <a:off x="4251205" y="3660300"/>
            <a:ext cx="640200" cy="640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 - Title &amp; Chapter Cards -- Level Set">
  <p:cSld name="CUSTOM_2_1_2">
    <p:bg>
      <p:bgPr>
        <a:solidFill>
          <a:srgbClr val="1C5D6A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/>
        </p:nvSpPr>
        <p:spPr>
          <a:xfrm>
            <a:off x="517350" y="1877250"/>
            <a:ext cx="8109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Title &amp; Chapter Cards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517350" y="2580450"/>
            <a:ext cx="8109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Level-set, agenda, and chapter title cards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 - Title -- Background Image">
  <p:cSld name="CUSTOM_2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5D6A">
              <a:alpha val="7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/>
        </p:nvSpPr>
        <p:spPr>
          <a:xfrm>
            <a:off x="3003600" y="1071150"/>
            <a:ext cx="5530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history of oral 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storytelling developed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around a visual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element — the dance of a fire.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is still true today. Providing the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proper visual elements will unify and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level-set your audience for proper coherence.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 - Title -- Background Image 1">
  <p:cSld name="CUSTOM_2_1_2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- Empty dark green background">
  <p:cSld name="CUSTOM_5">
    <p:bg>
      <p:bgPr>
        <a:solidFill>
          <a:srgbClr val="1C5D6A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 - Agenda -- Generic">
  <p:cSld name="CUSTOM_2_2">
    <p:bg>
      <p:bgPr>
        <a:solidFill>
          <a:srgbClr val="1C5D6A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/>
        </p:nvSpPr>
        <p:spPr>
          <a:xfrm>
            <a:off x="1219200" y="1755150"/>
            <a:ext cx="2055900" cy="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Agenda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5088900" y="1235100"/>
            <a:ext cx="31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Agenda item 2</a:t>
            </a:r>
            <a:endParaRPr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5088900" y="1711500"/>
            <a:ext cx="31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Agenda item 3</a:t>
            </a:r>
            <a:endParaRPr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5088900" y="2187900"/>
            <a:ext cx="31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Agenda item 4</a:t>
            </a:r>
            <a:endParaRPr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5088900" y="2664300"/>
            <a:ext cx="31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Agenda item 5</a:t>
            </a:r>
            <a:endParaRPr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5088900" y="3140700"/>
            <a:ext cx="31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Agenda item 6</a:t>
            </a:r>
            <a:endParaRPr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5088900" y="758700"/>
            <a:ext cx="319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Agenda item 1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5019600" y="939613"/>
            <a:ext cx="69300" cy="69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 - Agenda -- Guidance">
  <p:cSld name="CUSTOM_2_2_1">
    <p:bg>
      <p:bgPr>
        <a:solidFill>
          <a:srgbClr val="1C5D6A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/>
        </p:nvSpPr>
        <p:spPr>
          <a:xfrm>
            <a:off x="1219200" y="1755150"/>
            <a:ext cx="2055900" cy="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Agenda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5088900" y="1235100"/>
            <a:ext cx="31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As you introduce them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5088900" y="1711500"/>
            <a:ext cx="31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And place the bullet to the left</a:t>
            </a:r>
            <a:endParaRPr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5088900" y="2187900"/>
            <a:ext cx="31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Make sure you </a:t>
            </a:r>
            <a:endParaRPr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5088900" y="2664300"/>
            <a:ext cx="31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Update the colors for the </a:t>
            </a:r>
            <a:endParaRPr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5088900" y="3140700"/>
            <a:ext cx="31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Agenda items not highlighted</a:t>
            </a:r>
            <a:endParaRPr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5088900" y="758700"/>
            <a:ext cx="319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Highlight sections</a:t>
            </a:r>
            <a:endParaRPr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2"/>
          <p:cNvSpPr/>
          <p:nvPr/>
        </p:nvSpPr>
        <p:spPr>
          <a:xfrm>
            <a:off x="5019600" y="1403119"/>
            <a:ext cx="69300" cy="69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 - Tile -- Subtitle">
  <p:cSld name="CUSTOM_2_1_3">
    <p:bg>
      <p:bgPr>
        <a:solidFill>
          <a:srgbClr val="1C5D6A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/>
        </p:nvSpPr>
        <p:spPr>
          <a:xfrm>
            <a:off x="517350" y="1877250"/>
            <a:ext cx="8109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Chapter title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517350" y="2580450"/>
            <a:ext cx="8109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Chapter subtitles should be two lines or less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 - Title -- Big Stat Slide">
  <p:cSld name="CUSTOM_2_1_3_1">
    <p:bg>
      <p:bgPr>
        <a:solidFill>
          <a:srgbClr val="1C5D6A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/>
        </p:nvSpPr>
        <p:spPr>
          <a:xfrm>
            <a:off x="517350" y="1877250"/>
            <a:ext cx="8109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Big stat slide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517350" y="2580450"/>
            <a:ext cx="8109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Highlight an important number or point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 - Title -- Big Stat Number">
  <p:cSld name="CUSTOM_2_1_3_1_1">
    <p:bg>
      <p:bgPr>
        <a:solidFill>
          <a:srgbClr val="1C5D6A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/>
        </p:nvSpPr>
        <p:spPr>
          <a:xfrm>
            <a:off x="517350" y="962200"/>
            <a:ext cx="81093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3087</a:t>
            </a:r>
            <a:endParaRPr b="1" sz="14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517350" y="4226700"/>
            <a:ext cx="8109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super awesome things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 - Title -- Text only">
  <p:cSld name="CUSTOM_2_1_3_1_2">
    <p:bg>
      <p:bgPr>
        <a:solidFill>
          <a:srgbClr val="1C5D6A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/>
        </p:nvSpPr>
        <p:spPr>
          <a:xfrm>
            <a:off x="517350" y="1877250"/>
            <a:ext cx="8109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Text only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17350" y="2580450"/>
            <a:ext cx="8109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Big statements and talking points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 - Big Statement -- Light 1">
  <p:cSld name="CUSTOM_3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/>
        </p:nvSpPr>
        <p:spPr>
          <a:xfrm>
            <a:off x="762000" y="1499700"/>
            <a:ext cx="77277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This is a big statement slide. Use light background </a:t>
            </a:r>
            <a:endParaRPr b="1" sz="42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for lighter points.</a:t>
            </a:r>
            <a:endParaRPr b="1" sz="42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762000" y="304800"/>
            <a:ext cx="6443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CONTEXT</a:t>
            </a:r>
            <a:endParaRPr b="1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865950" y="763008"/>
            <a:ext cx="2742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 - Big Statement -- Dark 1">
  <p:cSld name="CUSTOM_3_1_1">
    <p:bg>
      <p:bgPr>
        <a:solidFill>
          <a:srgbClr val="343434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/>
        </p:nvSpPr>
        <p:spPr>
          <a:xfrm>
            <a:off x="762000" y="1499700"/>
            <a:ext cx="77277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is a big statement slide. Use light background 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 bolder points.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8"/>
          <p:cNvSpPr txBox="1"/>
          <p:nvPr/>
        </p:nvSpPr>
        <p:spPr>
          <a:xfrm>
            <a:off x="762000" y="304800"/>
            <a:ext cx="6443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CONTEXT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8"/>
          <p:cNvSpPr/>
          <p:nvPr/>
        </p:nvSpPr>
        <p:spPr>
          <a:xfrm>
            <a:off x="865950" y="763008"/>
            <a:ext cx="2742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 - Big Statement -- Light 2">
  <p:cSld name="CUSTOM_3_1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/>
        </p:nvSpPr>
        <p:spPr>
          <a:xfrm>
            <a:off x="762000" y="1499700"/>
            <a:ext cx="77277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This is a big statement slide. Use light background </a:t>
            </a:r>
            <a:endParaRPr b="1" sz="42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for lighter points.</a:t>
            </a:r>
            <a:endParaRPr b="1" sz="42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 - Big Statement -- Dark 2">
  <p:cSld name="CUSTOM_3_1_1_1">
    <p:bg>
      <p:bgPr>
        <a:solidFill>
          <a:srgbClr val="343434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/>
        </p:nvSpPr>
        <p:spPr>
          <a:xfrm>
            <a:off x="762000" y="1499700"/>
            <a:ext cx="77277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is a big statement slide. Use light background 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 bolder points.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- Empty black background">
  <p:cSld name="CUSTOM_3">
    <p:bg>
      <p:bgPr>
        <a:solidFill>
          <a:srgbClr val="343434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 - Big Statement -- A">
  <p:cSld name="CUSTOM_3_1_1_1_1">
    <p:bg>
      <p:bgPr>
        <a:solidFill>
          <a:srgbClr val="1C5D6A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/>
        </p:nvSpPr>
        <p:spPr>
          <a:xfrm>
            <a:off x="762000" y="609600"/>
            <a:ext cx="7727700" cy="29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IS A BIG STATEMENT</a:t>
            </a:r>
            <a:b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SLIDE OPTION FOR </a:t>
            </a:r>
            <a:b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 sz="42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EXTRA-STRONG </a:t>
            </a:r>
            <a:endParaRPr b="1" sz="42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MESSAGES</a:t>
            </a:r>
            <a:endParaRPr b="1" sz="42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 - Big Statement -- B">
  <p:cSld name="CUSTOM_3_1_1_1_1_1"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/>
        </p:nvSpPr>
        <p:spPr>
          <a:xfrm>
            <a:off x="762000" y="609600"/>
            <a:ext cx="7727700" cy="29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THERE’S A FEW</a:t>
            </a:r>
            <a:endParaRPr b="1" sz="42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DIFFERENT </a:t>
            </a:r>
            <a:r>
              <a:rPr b="1" lang="en" sz="4200">
                <a:solidFill>
                  <a:srgbClr val="19B99A"/>
                </a:solidFill>
                <a:latin typeface="Lato"/>
                <a:ea typeface="Lato"/>
                <a:cs typeface="Lato"/>
                <a:sym typeface="Lato"/>
              </a:rPr>
              <a:t>COLOR</a:t>
            </a:r>
            <a:endParaRPr b="1" sz="4200">
              <a:solidFill>
                <a:srgbClr val="19B99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9B99A"/>
                </a:solidFill>
                <a:latin typeface="Lato"/>
                <a:ea typeface="Lato"/>
                <a:cs typeface="Lato"/>
                <a:sym typeface="Lato"/>
              </a:rPr>
              <a:t>OPTIONS</a:t>
            </a:r>
            <a:r>
              <a:rPr b="1" lang="en" sz="42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 TO WORK WITH</a:t>
            </a:r>
            <a:br>
              <a:rPr b="1" lang="en" sz="42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 sz="42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FOR EMPHASIS</a:t>
            </a:r>
            <a:endParaRPr b="1" sz="42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 - Big Statement -- C">
  <p:cSld name="CUSTOM_3_1_1_1_1_2">
    <p:bg>
      <p:bgPr>
        <a:solidFill>
          <a:srgbClr val="CA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/>
        </p:nvSpPr>
        <p:spPr>
          <a:xfrm>
            <a:off x="762000" y="609600"/>
            <a:ext cx="7727700" cy="29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9B99A"/>
                </a:solidFill>
                <a:latin typeface="Lato"/>
                <a:ea typeface="Lato"/>
                <a:cs typeface="Lato"/>
                <a:sym typeface="Lato"/>
              </a:rPr>
              <a:t>USE THESE SPARINGLY.</a:t>
            </a:r>
            <a:endParaRPr b="1" sz="4200">
              <a:solidFill>
                <a:srgbClr val="19B99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AND CONSISTENTLY</a:t>
            </a:r>
            <a:endParaRPr b="1" sz="42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WITHIN A COMMUNICATION</a:t>
            </a:r>
            <a:endParaRPr b="1" sz="42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PIECE.</a:t>
            </a:r>
            <a:endParaRPr b="1" sz="42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 - Big Statement -- C 1">
  <p:cSld name="CUSTOM_3_1_1_1_1_2_2">
    <p:bg>
      <p:bgPr>
        <a:solidFill>
          <a:srgbClr val="CA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 - Big Statement -- D">
  <p:cSld name="CUSTOM_3_1_1_1_1_2_1">
    <p:bg>
      <p:bgPr>
        <a:solidFill>
          <a:srgbClr val="CA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/>
        </p:nvSpPr>
        <p:spPr>
          <a:xfrm>
            <a:off x="762000" y="609600"/>
            <a:ext cx="7727700" cy="29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USE THESE SPARINGLY.</a:t>
            </a:r>
            <a:endParaRPr b="1" sz="42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9B99A"/>
                </a:solidFill>
                <a:latin typeface="Lato"/>
                <a:ea typeface="Lato"/>
                <a:cs typeface="Lato"/>
                <a:sym typeface="Lato"/>
              </a:rPr>
              <a:t>AND CONSISTENTLY</a:t>
            </a:r>
            <a:endParaRPr b="1" sz="4200">
              <a:solidFill>
                <a:srgbClr val="19B99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9B99A"/>
                </a:solidFill>
                <a:latin typeface="Lato"/>
                <a:ea typeface="Lato"/>
                <a:cs typeface="Lato"/>
                <a:sym typeface="Lato"/>
              </a:rPr>
              <a:t>WITHIN A COMMUNICATION</a:t>
            </a:r>
            <a:endParaRPr b="1" sz="4200">
              <a:solidFill>
                <a:srgbClr val="19B99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9B99A"/>
                </a:solidFill>
                <a:latin typeface="Lato"/>
                <a:ea typeface="Lato"/>
                <a:cs typeface="Lato"/>
                <a:sym typeface="Lato"/>
              </a:rPr>
              <a:t>PIECE.</a:t>
            </a:r>
            <a:endParaRPr b="1" sz="4200">
              <a:solidFill>
                <a:srgbClr val="19B99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 - Reference -- Light">
  <p:cSld name="CUSTOM_3_1_3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/>
        </p:nvSpPr>
        <p:spPr>
          <a:xfrm>
            <a:off x="762000" y="457200"/>
            <a:ext cx="77277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This is a reference point </a:t>
            </a:r>
            <a:endParaRPr b="1" sz="42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Slide. Likely will be from a</a:t>
            </a:r>
            <a:endParaRPr b="1" sz="42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Site, book, talk, etc.</a:t>
            </a:r>
            <a:endParaRPr b="1" sz="42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36"/>
          <p:cNvSpPr txBox="1"/>
          <p:nvPr/>
        </p:nvSpPr>
        <p:spPr>
          <a:xfrm>
            <a:off x="762000" y="4608600"/>
            <a:ext cx="6443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Source Book, Source Author, Other Relevant Info</a:t>
            </a:r>
            <a:endParaRPr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36"/>
          <p:cNvSpPr/>
          <p:nvPr/>
        </p:nvSpPr>
        <p:spPr>
          <a:xfrm>
            <a:off x="865950" y="4352708"/>
            <a:ext cx="2742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 - Reference -- Dark">
  <p:cSld name="CUSTOM_3_1_3_1">
    <p:bg>
      <p:bgPr>
        <a:solidFill>
          <a:srgbClr val="1C5D6A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7"/>
          <p:cNvSpPr txBox="1"/>
          <p:nvPr/>
        </p:nvSpPr>
        <p:spPr>
          <a:xfrm>
            <a:off x="762000" y="457200"/>
            <a:ext cx="77277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is a reference point 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Slide. Likely will be from a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Site, book, talk, etc.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37"/>
          <p:cNvSpPr txBox="1"/>
          <p:nvPr/>
        </p:nvSpPr>
        <p:spPr>
          <a:xfrm>
            <a:off x="762000" y="4608600"/>
            <a:ext cx="6443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Source Book, Source Author, Other Relevant Info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37"/>
          <p:cNvSpPr/>
          <p:nvPr/>
        </p:nvSpPr>
        <p:spPr>
          <a:xfrm>
            <a:off x="865950" y="4352708"/>
            <a:ext cx="2742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 - Quote -- Light">
  <p:cSld name="CUSTOM_3_1_3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/>
          <p:nvPr/>
        </p:nvSpPr>
        <p:spPr>
          <a:xfrm>
            <a:off x="762000" y="457200"/>
            <a:ext cx="77277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1C5D6A"/>
              </a:solidFill>
              <a:latin typeface="Alex Brush"/>
              <a:ea typeface="Alex Brush"/>
              <a:cs typeface="Alex Brush"/>
              <a:sym typeface="Alex Bru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This is a quote slide.</a:t>
            </a:r>
            <a:endParaRPr b="1" sz="42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Keep it tweetable.</a:t>
            </a:r>
            <a:endParaRPr b="1" sz="42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38"/>
          <p:cNvSpPr txBox="1"/>
          <p:nvPr/>
        </p:nvSpPr>
        <p:spPr>
          <a:xfrm>
            <a:off x="762000" y="4608600"/>
            <a:ext cx="6443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AUTHOR</a:t>
            </a:r>
            <a:endParaRPr b="1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38"/>
          <p:cNvSpPr/>
          <p:nvPr/>
        </p:nvSpPr>
        <p:spPr>
          <a:xfrm>
            <a:off x="865950" y="4352708"/>
            <a:ext cx="2742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8"/>
          <p:cNvSpPr txBox="1"/>
          <p:nvPr/>
        </p:nvSpPr>
        <p:spPr>
          <a:xfrm>
            <a:off x="762000" y="304800"/>
            <a:ext cx="7727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19B99A"/>
                </a:solidFill>
                <a:latin typeface="Oswald"/>
                <a:ea typeface="Oswald"/>
                <a:cs typeface="Oswald"/>
                <a:sym typeface="Oswald"/>
              </a:rPr>
              <a:t>“</a:t>
            </a:r>
            <a:endParaRPr b="1" sz="9600">
              <a:solidFill>
                <a:srgbClr val="19B99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 - Quote -- Dark">
  <p:cSld name="CUSTOM_3_1_3_2_1">
    <p:bg>
      <p:bgPr>
        <a:solidFill>
          <a:srgbClr val="343434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/>
        </p:nvSpPr>
        <p:spPr>
          <a:xfrm>
            <a:off x="762000" y="457200"/>
            <a:ext cx="7727700" cy="3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1C5D6A"/>
              </a:solidFill>
              <a:latin typeface="Alex Brush"/>
              <a:ea typeface="Alex Brush"/>
              <a:cs typeface="Alex Brush"/>
              <a:sym typeface="Alex Bru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If you can’t explain it 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Simply, you don’t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Understand it well 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enough.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39"/>
          <p:cNvSpPr txBox="1"/>
          <p:nvPr/>
        </p:nvSpPr>
        <p:spPr>
          <a:xfrm>
            <a:off x="762000" y="4608600"/>
            <a:ext cx="6443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ALBERT EINSTEIN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39"/>
          <p:cNvSpPr/>
          <p:nvPr/>
        </p:nvSpPr>
        <p:spPr>
          <a:xfrm>
            <a:off x="865950" y="4352708"/>
            <a:ext cx="2742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9"/>
          <p:cNvSpPr txBox="1"/>
          <p:nvPr/>
        </p:nvSpPr>
        <p:spPr>
          <a:xfrm>
            <a:off x="762000" y="304800"/>
            <a:ext cx="7727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19B99A"/>
                </a:solidFill>
                <a:latin typeface="Oswald"/>
                <a:ea typeface="Oswald"/>
                <a:cs typeface="Oswald"/>
                <a:sym typeface="Oswald"/>
              </a:rPr>
              <a:t>“</a:t>
            </a:r>
            <a:endParaRPr b="1" sz="9600">
              <a:solidFill>
                <a:srgbClr val="19B99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 - Compare -- Statement">
  <p:cSld name="CUSTOM_3_1_4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40"/>
          <p:cNvSpPr txBox="1"/>
          <p:nvPr/>
        </p:nvSpPr>
        <p:spPr>
          <a:xfrm>
            <a:off x="342200" y="981900"/>
            <a:ext cx="3931500" cy="3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Use when</a:t>
            </a:r>
            <a:endParaRPr b="1" sz="42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explaining</a:t>
            </a:r>
            <a:endParaRPr b="1" sz="42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two sides</a:t>
            </a:r>
            <a:endParaRPr b="1" sz="42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of point</a:t>
            </a:r>
            <a:endParaRPr b="1" sz="42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40"/>
          <p:cNvSpPr txBox="1"/>
          <p:nvPr/>
        </p:nvSpPr>
        <p:spPr>
          <a:xfrm>
            <a:off x="605850" y="304800"/>
            <a:ext cx="33603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ONE SIDE</a:t>
            </a:r>
            <a:endParaRPr b="1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40"/>
          <p:cNvSpPr/>
          <p:nvPr/>
        </p:nvSpPr>
        <p:spPr>
          <a:xfrm>
            <a:off x="2148900" y="763008"/>
            <a:ext cx="2742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40"/>
          <p:cNvSpPr txBox="1"/>
          <p:nvPr/>
        </p:nvSpPr>
        <p:spPr>
          <a:xfrm>
            <a:off x="4892100" y="981900"/>
            <a:ext cx="3931800" cy="3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Can be used as pro/con, hypothesis/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findings, etc.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40"/>
          <p:cNvSpPr txBox="1"/>
          <p:nvPr/>
        </p:nvSpPr>
        <p:spPr>
          <a:xfrm>
            <a:off x="5177850" y="304800"/>
            <a:ext cx="33603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OTHER SIDE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40"/>
          <p:cNvSpPr/>
          <p:nvPr/>
        </p:nvSpPr>
        <p:spPr>
          <a:xfrm>
            <a:off x="6720900" y="763008"/>
            <a:ext cx="2742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- Guidance -- Type">
  <p:cSld name="CUSTOM">
    <p:bg>
      <p:bgPr>
        <a:solidFill>
          <a:srgbClr val="343434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/>
          <p:nvPr/>
        </p:nvSpPr>
        <p:spPr>
          <a:xfrm>
            <a:off x="4247250" y="230800"/>
            <a:ext cx="649500" cy="179100"/>
          </a:xfrm>
          <a:prstGeom prst="roundRect">
            <a:avLst>
              <a:gd fmla="val 16667" name="adj"/>
            </a:avLst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5"/>
          <p:cNvSpPr txBox="1"/>
          <p:nvPr/>
        </p:nvSpPr>
        <p:spPr>
          <a:xfrm>
            <a:off x="1350150" y="2324400"/>
            <a:ext cx="64437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TYPE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2;p5"/>
          <p:cNvSpPr txBox="1"/>
          <p:nvPr/>
        </p:nvSpPr>
        <p:spPr>
          <a:xfrm>
            <a:off x="1350150" y="1984800"/>
            <a:ext cx="64437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B99A"/>
                </a:solidFill>
                <a:latin typeface="Lato"/>
                <a:ea typeface="Lato"/>
                <a:cs typeface="Lato"/>
                <a:sym typeface="Lato"/>
              </a:rPr>
              <a:t>Tools</a:t>
            </a:r>
            <a:endParaRPr sz="1200">
              <a:solidFill>
                <a:srgbClr val="19B99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Google Shape;13;p5"/>
          <p:cNvSpPr txBox="1"/>
          <p:nvPr/>
        </p:nvSpPr>
        <p:spPr>
          <a:xfrm>
            <a:off x="4247250" y="172725"/>
            <a:ext cx="6495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HOW-TO</a:t>
            </a:r>
            <a:endParaRPr b="1" sz="8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 - Compare -- List">
  <p:cSld name="CUSTOM_3_1_4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41"/>
          <p:cNvSpPr txBox="1"/>
          <p:nvPr/>
        </p:nvSpPr>
        <p:spPr>
          <a:xfrm>
            <a:off x="342200" y="981900"/>
            <a:ext cx="3931500" cy="3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List out</a:t>
            </a:r>
            <a:endParaRPr b="1" sz="24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The qualities</a:t>
            </a:r>
            <a:endParaRPr b="1" sz="24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of the two</a:t>
            </a:r>
            <a:endParaRPr b="1" sz="24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Different sides</a:t>
            </a:r>
            <a:endParaRPr b="1" sz="24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Use another</a:t>
            </a:r>
            <a:endParaRPr b="1" sz="24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Slide type</a:t>
            </a:r>
            <a:endParaRPr b="1" sz="24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If you want to point out</a:t>
            </a:r>
            <a:endParaRPr b="1" sz="24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The similarities</a:t>
            </a:r>
            <a:endParaRPr b="1" sz="24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41"/>
          <p:cNvSpPr txBox="1"/>
          <p:nvPr/>
        </p:nvSpPr>
        <p:spPr>
          <a:xfrm>
            <a:off x="605850" y="304800"/>
            <a:ext cx="33603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ONE SIDE</a:t>
            </a:r>
            <a:endParaRPr b="1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41"/>
          <p:cNvSpPr/>
          <p:nvPr/>
        </p:nvSpPr>
        <p:spPr>
          <a:xfrm>
            <a:off x="2148900" y="763008"/>
            <a:ext cx="2742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1"/>
          <p:cNvSpPr txBox="1"/>
          <p:nvPr/>
        </p:nvSpPr>
        <p:spPr>
          <a:xfrm>
            <a:off x="4892100" y="981900"/>
            <a:ext cx="3931800" cy="3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List out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qualities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of the two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Different sides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 another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Slide type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If you want to point out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similarities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41"/>
          <p:cNvSpPr txBox="1"/>
          <p:nvPr/>
        </p:nvSpPr>
        <p:spPr>
          <a:xfrm>
            <a:off x="5177850" y="304800"/>
            <a:ext cx="33603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OTHER SIDE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41"/>
          <p:cNvSpPr/>
          <p:nvPr/>
        </p:nvSpPr>
        <p:spPr>
          <a:xfrm>
            <a:off x="6720900" y="763008"/>
            <a:ext cx="2742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 - Big Statement &amp; Support -- Light">
  <p:cSld name="CUSTOM_3_1_2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 txBox="1"/>
          <p:nvPr/>
        </p:nvSpPr>
        <p:spPr>
          <a:xfrm>
            <a:off x="533400" y="533400"/>
            <a:ext cx="3185400" cy="29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9B99A"/>
                </a:solidFill>
                <a:latin typeface="Lato"/>
                <a:ea typeface="Lato"/>
                <a:cs typeface="Lato"/>
                <a:sym typeface="Lato"/>
              </a:rPr>
              <a:t>Big</a:t>
            </a:r>
            <a:endParaRPr b="1" sz="4200">
              <a:solidFill>
                <a:srgbClr val="19B99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9B99A"/>
                </a:solidFill>
                <a:latin typeface="Lato"/>
                <a:ea typeface="Lato"/>
                <a:cs typeface="Lato"/>
                <a:sym typeface="Lato"/>
              </a:rPr>
              <a:t>statement</a:t>
            </a:r>
            <a:endParaRPr b="1" sz="4200">
              <a:solidFill>
                <a:srgbClr val="19B99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9B99A"/>
                </a:solidFill>
                <a:latin typeface="Lato"/>
                <a:ea typeface="Lato"/>
                <a:cs typeface="Lato"/>
                <a:sym typeface="Lato"/>
              </a:rPr>
              <a:t>with</a:t>
            </a:r>
            <a:endParaRPr b="1" sz="4200">
              <a:solidFill>
                <a:srgbClr val="19B99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9B99A"/>
                </a:solidFill>
                <a:latin typeface="Lato"/>
                <a:ea typeface="Lato"/>
                <a:cs typeface="Lato"/>
                <a:sym typeface="Lato"/>
              </a:rPr>
              <a:t>support</a:t>
            </a:r>
            <a:endParaRPr b="1" sz="4200">
              <a:solidFill>
                <a:srgbClr val="19B99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42"/>
          <p:cNvSpPr txBox="1"/>
          <p:nvPr/>
        </p:nvSpPr>
        <p:spPr>
          <a:xfrm>
            <a:off x="5425200" y="533400"/>
            <a:ext cx="34563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Talking point</a:t>
            </a:r>
            <a:endParaRPr b="1" sz="24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Supporting info for talking point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42"/>
          <p:cNvSpPr txBox="1"/>
          <p:nvPr/>
        </p:nvSpPr>
        <p:spPr>
          <a:xfrm>
            <a:off x="5425200" y="1737300"/>
            <a:ext cx="34563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Talking point</a:t>
            </a:r>
            <a:endParaRPr b="1" sz="2400"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Supporting info for talking point</a:t>
            </a:r>
            <a:endParaRPr sz="1200"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42"/>
          <p:cNvSpPr txBox="1"/>
          <p:nvPr/>
        </p:nvSpPr>
        <p:spPr>
          <a:xfrm>
            <a:off x="5425200" y="2941200"/>
            <a:ext cx="34563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Talking point</a:t>
            </a:r>
            <a:endParaRPr b="1" sz="2400"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Supporting info for talking point</a:t>
            </a:r>
            <a:endParaRPr sz="1200"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42"/>
          <p:cNvSpPr/>
          <p:nvPr/>
        </p:nvSpPr>
        <p:spPr>
          <a:xfrm>
            <a:off x="5529475" y="1366383"/>
            <a:ext cx="2742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 - Big Statement &amp; Support -- Dark">
  <p:cSld name="CUSTOM_3_1_2_1_1">
    <p:bg>
      <p:bgPr>
        <a:solidFill>
          <a:srgbClr val="343434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3"/>
          <p:cNvSpPr txBox="1"/>
          <p:nvPr/>
        </p:nvSpPr>
        <p:spPr>
          <a:xfrm>
            <a:off x="533400" y="533400"/>
            <a:ext cx="3185400" cy="29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9B99A"/>
                </a:solidFill>
                <a:latin typeface="Lato"/>
                <a:ea typeface="Lato"/>
                <a:cs typeface="Lato"/>
                <a:sym typeface="Lato"/>
              </a:rPr>
              <a:t>Big</a:t>
            </a:r>
            <a:endParaRPr b="1" sz="4200">
              <a:solidFill>
                <a:srgbClr val="19B99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9B99A"/>
                </a:solidFill>
                <a:latin typeface="Lato"/>
                <a:ea typeface="Lato"/>
                <a:cs typeface="Lato"/>
                <a:sym typeface="Lato"/>
              </a:rPr>
              <a:t>statement</a:t>
            </a:r>
            <a:endParaRPr b="1" sz="4200">
              <a:solidFill>
                <a:srgbClr val="19B99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9B99A"/>
                </a:solidFill>
                <a:latin typeface="Lato"/>
                <a:ea typeface="Lato"/>
                <a:cs typeface="Lato"/>
                <a:sym typeface="Lato"/>
              </a:rPr>
              <a:t>with</a:t>
            </a:r>
            <a:endParaRPr b="1" sz="4200">
              <a:solidFill>
                <a:srgbClr val="19B99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9B99A"/>
                </a:solidFill>
                <a:latin typeface="Lato"/>
                <a:ea typeface="Lato"/>
                <a:cs typeface="Lato"/>
                <a:sym typeface="Lato"/>
              </a:rPr>
              <a:t>support</a:t>
            </a:r>
            <a:endParaRPr b="1" sz="4200">
              <a:solidFill>
                <a:srgbClr val="19B99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43"/>
          <p:cNvSpPr txBox="1"/>
          <p:nvPr/>
        </p:nvSpPr>
        <p:spPr>
          <a:xfrm>
            <a:off x="5425200" y="533400"/>
            <a:ext cx="34323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Spacing</a:t>
            </a:r>
            <a:endParaRPr b="1" sz="2400"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Hold down “Shift” to drag when moving the bar</a:t>
            </a:r>
            <a:endParaRPr sz="1200"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to make sure it stays properly aligned.</a:t>
            </a:r>
            <a:endParaRPr sz="1200"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43"/>
          <p:cNvSpPr txBox="1"/>
          <p:nvPr/>
        </p:nvSpPr>
        <p:spPr>
          <a:xfrm>
            <a:off x="5425200" y="1737300"/>
            <a:ext cx="34323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Please remember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Using a lot of text on slides is like reading your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Notes to your audience. Not presenting.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43"/>
          <p:cNvSpPr txBox="1"/>
          <p:nvPr/>
        </p:nvSpPr>
        <p:spPr>
          <a:xfrm>
            <a:off x="5425200" y="2941200"/>
            <a:ext cx="34323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Less is more</a:t>
            </a:r>
            <a:endParaRPr b="1" sz="2400"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If you don’t need any of the points, don’t use them. We don’t believe in filler, baby!</a:t>
            </a:r>
            <a:endParaRPr sz="1200"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43"/>
          <p:cNvSpPr/>
          <p:nvPr/>
        </p:nvSpPr>
        <p:spPr>
          <a:xfrm>
            <a:off x="5529475" y="2651408"/>
            <a:ext cx="2742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 - Deeper info -- Talking points">
  <p:cSld name="CUSTOM_1_4">
    <p:bg>
      <p:bgPr>
        <a:solidFill>
          <a:srgbClr val="1C5D6A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/>
          <p:nvPr/>
        </p:nvSpPr>
        <p:spPr>
          <a:xfrm>
            <a:off x="2057400" y="0"/>
            <a:ext cx="708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44"/>
          <p:cNvSpPr/>
          <p:nvPr/>
        </p:nvSpPr>
        <p:spPr>
          <a:xfrm>
            <a:off x="1867025" y="1746600"/>
            <a:ext cx="400200" cy="400200"/>
          </a:xfrm>
          <a:prstGeom prst="diamond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4"/>
          <p:cNvSpPr txBox="1"/>
          <p:nvPr/>
        </p:nvSpPr>
        <p:spPr>
          <a:xfrm>
            <a:off x="2432100" y="228600"/>
            <a:ext cx="64437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Talking point</a:t>
            </a:r>
            <a:endParaRPr b="1" sz="24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This is arguably the most text that should ever be on one of your slides.</a:t>
            </a:r>
            <a:endParaRPr b="1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44"/>
          <p:cNvSpPr txBox="1"/>
          <p:nvPr/>
        </p:nvSpPr>
        <p:spPr>
          <a:xfrm>
            <a:off x="99425" y="228600"/>
            <a:ext cx="18669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Deeper info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slide title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44"/>
          <p:cNvSpPr/>
          <p:nvPr/>
        </p:nvSpPr>
        <p:spPr>
          <a:xfrm>
            <a:off x="571500" y="1338300"/>
            <a:ext cx="9144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44"/>
          <p:cNvSpPr txBox="1"/>
          <p:nvPr/>
        </p:nvSpPr>
        <p:spPr>
          <a:xfrm>
            <a:off x="198725" y="1746600"/>
            <a:ext cx="16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Semibold text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44"/>
          <p:cNvSpPr txBox="1"/>
          <p:nvPr/>
        </p:nvSpPr>
        <p:spPr>
          <a:xfrm>
            <a:off x="198725" y="2299200"/>
            <a:ext cx="1668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Regular text</a:t>
            </a:r>
            <a:endParaRPr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44"/>
          <p:cNvSpPr txBox="1"/>
          <p:nvPr/>
        </p:nvSpPr>
        <p:spPr>
          <a:xfrm>
            <a:off x="198725" y="2875500"/>
            <a:ext cx="1668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Use gray swatch</a:t>
            </a:r>
            <a:endParaRPr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44"/>
          <p:cNvSpPr txBox="1"/>
          <p:nvPr/>
        </p:nvSpPr>
        <p:spPr>
          <a:xfrm>
            <a:off x="198725" y="3451800"/>
            <a:ext cx="1668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Move marker</a:t>
            </a:r>
            <a:endParaRPr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44"/>
          <p:cNvSpPr txBox="1"/>
          <p:nvPr/>
        </p:nvSpPr>
        <p:spPr>
          <a:xfrm>
            <a:off x="2432100" y="1535100"/>
            <a:ext cx="64437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Are they here to read or be engaged?</a:t>
            </a:r>
            <a:endParaRPr b="1" sz="24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Don’t ask your audience to read/listen to your notes and call it a presentation. You can send them the document if you so desire.</a:t>
            </a:r>
            <a:endParaRPr b="1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44"/>
          <p:cNvSpPr txBox="1"/>
          <p:nvPr/>
        </p:nvSpPr>
        <p:spPr>
          <a:xfrm>
            <a:off x="2432100" y="2841600"/>
            <a:ext cx="64437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Consider lowering contrast</a:t>
            </a:r>
            <a:endParaRPr b="1" sz="24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If you’ve got a lot to say about a specific talking point, consider lowering the contrast of the other points to emphasize your current talking point.</a:t>
            </a:r>
            <a:endParaRPr b="1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 - Code sample with headers">
  <p:cSld name="CUSTOM_1_4_1"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/>
          <p:nvPr/>
        </p:nvSpPr>
        <p:spPr>
          <a:xfrm>
            <a:off x="2057400" y="0"/>
            <a:ext cx="7086600" cy="5143500"/>
          </a:xfrm>
          <a:prstGeom prst="rect">
            <a:avLst/>
          </a:prstGeom>
          <a:solidFill>
            <a:srgbClr val="1C5D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5"/>
          <p:cNvSpPr/>
          <p:nvPr/>
        </p:nvSpPr>
        <p:spPr>
          <a:xfrm>
            <a:off x="1859067" y="1746600"/>
            <a:ext cx="400200" cy="400200"/>
          </a:xfrm>
          <a:prstGeom prst="diamond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5"/>
          <p:cNvSpPr txBox="1"/>
          <p:nvPr/>
        </p:nvSpPr>
        <p:spPr>
          <a:xfrm>
            <a:off x="2432100" y="228600"/>
            <a:ext cx="6443700" cy="45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B99A"/>
                </a:solidFill>
                <a:latin typeface="Roboto Mono"/>
                <a:ea typeface="Roboto Mono"/>
                <a:cs typeface="Roboto Mono"/>
                <a:sym typeface="Roboto Mono"/>
              </a:rPr>
              <a:t>“contentBylineItems”</a:t>
            </a:r>
            <a:r>
              <a:rPr lang="en">
                <a:solidFill>
                  <a:srgbClr val="CAFFFF"/>
                </a:solidFill>
                <a:latin typeface="Roboto Mono"/>
                <a:ea typeface="Roboto Mono"/>
                <a:cs typeface="Roboto Mono"/>
                <a:sym typeface="Roboto Mono"/>
              </a:rPr>
              <a:t>: [</a:t>
            </a:r>
            <a:endParaRPr>
              <a:solidFill>
                <a:srgbClr val="CA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FFFF"/>
                </a:solidFill>
                <a:latin typeface="Roboto Mono"/>
                <a:ea typeface="Roboto Mono"/>
                <a:cs typeface="Roboto Mono"/>
                <a:sym typeface="Roboto Mono"/>
              </a:rPr>
              <a:t>   {</a:t>
            </a:r>
            <a:endParaRPr>
              <a:solidFill>
                <a:srgbClr val="CA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“context”</a:t>
            </a:r>
            <a:r>
              <a:rPr lang="en">
                <a:solidFill>
                  <a:srgbClr val="CAFFF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9B99A"/>
                </a:solidFill>
                <a:latin typeface="Roboto Mono"/>
                <a:ea typeface="Roboto Mono"/>
                <a:cs typeface="Roboto Mono"/>
                <a:sym typeface="Roboto Mono"/>
              </a:rPr>
              <a:t>“addon”</a:t>
            </a:r>
            <a:r>
              <a:rPr lang="en">
                <a:solidFill>
                  <a:srgbClr val="CAFFF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>
              <a:solidFill>
                <a:srgbClr val="CA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“target”</a:t>
            </a:r>
            <a:r>
              <a:rPr lang="en">
                <a:solidFill>
                  <a:srgbClr val="CAFFFF"/>
                </a:solidFill>
                <a:latin typeface="Roboto Mono"/>
                <a:ea typeface="Roboto Mono"/>
                <a:cs typeface="Roboto Mono"/>
                <a:sym typeface="Roboto Mono"/>
              </a:rPr>
              <a:t>: {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“type”</a:t>
            </a:r>
            <a:r>
              <a:rPr lang="en">
                <a:solidFill>
                  <a:srgbClr val="CAFFF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9B99A"/>
                </a:solidFill>
                <a:latin typeface="Roboto Mono"/>
                <a:ea typeface="Roboto Mono"/>
                <a:cs typeface="Roboto Mono"/>
                <a:sym typeface="Roboto Mono"/>
              </a:rPr>
              <a:t>“inlinedailog”</a:t>
            </a:r>
            <a:r>
              <a:rPr lang="en">
                <a:solidFill>
                  <a:srgbClr val="CAFFFF"/>
                </a:solidFill>
                <a:latin typeface="Roboto Mono"/>
                <a:ea typeface="Roboto Mono"/>
                <a:cs typeface="Roboto Mono"/>
                <a:sym typeface="Roboto Mono"/>
              </a:rPr>
              <a:t> },</a:t>
            </a:r>
            <a:endParaRPr>
              <a:solidFill>
                <a:srgbClr val="CA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“tooltip”</a:t>
            </a:r>
            <a:r>
              <a:rPr lang="en">
                <a:solidFill>
                  <a:srgbClr val="CAFFFF"/>
                </a:solidFill>
                <a:latin typeface="Roboto Mono"/>
                <a:ea typeface="Roboto Mono"/>
                <a:cs typeface="Roboto Mono"/>
                <a:sym typeface="Roboto Mono"/>
              </a:rPr>
              <a:t>: {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“value”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>
                <a:solidFill>
                  <a:srgbClr val="19B99A"/>
                </a:solidFill>
                <a:latin typeface="Roboto Mono"/>
                <a:ea typeface="Roboto Mono"/>
                <a:cs typeface="Roboto Mono"/>
                <a:sym typeface="Roboto Mono"/>
              </a:rPr>
              <a:t>“Approvals”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CAFFFF"/>
                </a:solidFill>
                <a:latin typeface="Roboto Mono"/>
                <a:ea typeface="Roboto Mono"/>
                <a:cs typeface="Roboto Mono"/>
                <a:sym typeface="Roboto Mono"/>
              </a:rPr>
              <a:t>},</a:t>
            </a:r>
            <a:endParaRPr>
              <a:solidFill>
                <a:srgbClr val="CA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“icon”</a:t>
            </a:r>
            <a:r>
              <a:rPr lang="en">
                <a:solidFill>
                  <a:srgbClr val="CAFFFF"/>
                </a:solidFill>
                <a:latin typeface="Roboto Mono"/>
                <a:ea typeface="Roboto Mono"/>
                <a:cs typeface="Roboto Mono"/>
                <a:sym typeface="Roboto Mono"/>
              </a:rPr>
              <a:t>: {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“url”</a:t>
            </a:r>
            <a:r>
              <a:rPr lang="en">
                <a:solidFill>
                  <a:srgbClr val="CAFFF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9B99A"/>
                </a:solidFill>
                <a:latin typeface="Roboto Mono"/>
                <a:ea typeface="Roboto Mono"/>
                <a:cs typeface="Roboto Mono"/>
                <a:sym typeface="Roboto Mono"/>
              </a:rPr>
              <a:t>“/images/</a:t>
            </a:r>
            <a:endParaRPr>
              <a:solidFill>
                <a:srgbClr val="19B99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B99A"/>
                </a:solidFill>
                <a:latin typeface="Roboto Mono"/>
                <a:ea typeface="Roboto Mono"/>
                <a:cs typeface="Roboto Mono"/>
                <a:sym typeface="Roboto Mono"/>
              </a:rPr>
              <a:t>approval.png” }</a:t>
            </a:r>
            <a:r>
              <a:rPr lang="en">
                <a:solidFill>
                  <a:srgbClr val="CAFFF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“name”</a:t>
            </a:r>
            <a:r>
              <a:rPr lang="en">
                <a:solidFill>
                  <a:srgbClr val="CAFFF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“value”</a:t>
            </a:r>
            <a:r>
              <a:rPr lang="en">
                <a:solidFill>
                  <a:srgbClr val="CAFFF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9B99A"/>
                </a:solidFill>
                <a:latin typeface="Roboto Mono"/>
                <a:ea typeface="Roboto Mono"/>
                <a:cs typeface="Roboto Mono"/>
                <a:sym typeface="Roboto Mono"/>
              </a:rPr>
              <a:t>“Page Approvals”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CAFFFF"/>
                </a:solidFill>
                <a:latin typeface="Roboto Mono"/>
                <a:ea typeface="Roboto Mono"/>
                <a:cs typeface="Roboto Mono"/>
                <a:sym typeface="Roboto Mono"/>
              </a:rPr>
              <a:t>},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“key”</a:t>
            </a:r>
            <a:r>
              <a:rPr lang="en">
                <a:solidFill>
                  <a:srgbClr val="CAFFF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9B99A"/>
                </a:solidFill>
                <a:latin typeface="Roboto Mono"/>
                <a:ea typeface="Roboto Mono"/>
                <a:cs typeface="Roboto Mono"/>
                <a:sym typeface="Roboto Mono"/>
              </a:rPr>
              <a:t>“byline-item”</a:t>
            </a:r>
            <a:r>
              <a:rPr lang="en">
                <a:solidFill>
                  <a:srgbClr val="CAFFF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“url”</a:t>
            </a:r>
            <a:r>
              <a:rPr lang="en">
                <a:solidFill>
                  <a:srgbClr val="CAFFF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9B99A"/>
                </a:solidFill>
                <a:latin typeface="Roboto Mono"/>
                <a:ea typeface="Roboto Mono"/>
                <a:cs typeface="Roboto Mono"/>
                <a:sym typeface="Roboto Mono"/>
              </a:rPr>
              <a:t>“/approvals?</a:t>
            </a:r>
            <a:endParaRPr>
              <a:solidFill>
                <a:srgbClr val="19B99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B99A"/>
                </a:solidFill>
                <a:latin typeface="Roboto Mono"/>
                <a:ea typeface="Roboto Mono"/>
                <a:cs typeface="Roboto Mono"/>
                <a:sym typeface="Roboto Mono"/>
              </a:rPr>
              <a:t>contentID={content.id}”</a:t>
            </a:r>
            <a:endParaRPr>
              <a:solidFill>
                <a:srgbClr val="19B99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>
                <a:solidFill>
                  <a:srgbClr val="CAFF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CA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FFF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>
              <a:solidFill>
                <a:srgbClr val="CA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9" name="Google Shape;249;p45"/>
          <p:cNvSpPr txBox="1"/>
          <p:nvPr/>
        </p:nvSpPr>
        <p:spPr>
          <a:xfrm>
            <a:off x="99425" y="228600"/>
            <a:ext cx="18669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Code</a:t>
            </a:r>
            <a:endParaRPr b="1" sz="24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sample with</a:t>
            </a:r>
            <a:endParaRPr b="1" sz="24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headers</a:t>
            </a:r>
            <a:endParaRPr b="1" sz="24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45"/>
          <p:cNvSpPr/>
          <p:nvPr/>
        </p:nvSpPr>
        <p:spPr>
          <a:xfrm>
            <a:off x="571500" y="1414500"/>
            <a:ext cx="9144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5"/>
          <p:cNvSpPr txBox="1"/>
          <p:nvPr/>
        </p:nvSpPr>
        <p:spPr>
          <a:xfrm>
            <a:off x="198725" y="1746600"/>
            <a:ext cx="16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Semibold text</a:t>
            </a:r>
            <a:endParaRPr b="1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45"/>
          <p:cNvSpPr txBox="1"/>
          <p:nvPr/>
        </p:nvSpPr>
        <p:spPr>
          <a:xfrm>
            <a:off x="198725" y="2299200"/>
            <a:ext cx="1668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Regular text</a:t>
            </a:r>
            <a:endParaRPr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45"/>
          <p:cNvSpPr txBox="1"/>
          <p:nvPr/>
        </p:nvSpPr>
        <p:spPr>
          <a:xfrm>
            <a:off x="198725" y="2875500"/>
            <a:ext cx="1668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Use gray swatch</a:t>
            </a:r>
            <a:endParaRPr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45"/>
          <p:cNvSpPr txBox="1"/>
          <p:nvPr/>
        </p:nvSpPr>
        <p:spPr>
          <a:xfrm>
            <a:off x="198725" y="3451800"/>
            <a:ext cx="1668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Move marker</a:t>
            </a:r>
            <a:endParaRPr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 - Timeline -- A">
  <p:cSld name="CUSTOM_1_4_2"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6"/>
          <p:cNvSpPr txBox="1"/>
          <p:nvPr/>
        </p:nvSpPr>
        <p:spPr>
          <a:xfrm>
            <a:off x="381000" y="4274700"/>
            <a:ext cx="64437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Timeline context</a:t>
            </a:r>
            <a:endParaRPr b="1" sz="30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46"/>
          <p:cNvSpPr/>
          <p:nvPr/>
        </p:nvSpPr>
        <p:spPr>
          <a:xfrm>
            <a:off x="714750" y="1888416"/>
            <a:ext cx="9144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6"/>
          <p:cNvSpPr/>
          <p:nvPr/>
        </p:nvSpPr>
        <p:spPr>
          <a:xfrm>
            <a:off x="0" y="2177100"/>
            <a:ext cx="9144000" cy="183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9" name="Google Shape;259;p46"/>
          <p:cNvCxnSpPr/>
          <p:nvPr/>
        </p:nvCxnSpPr>
        <p:spPr>
          <a:xfrm>
            <a:off x="4365075" y="2089650"/>
            <a:ext cx="0" cy="202200"/>
          </a:xfrm>
          <a:prstGeom prst="straightConnector1">
            <a:avLst/>
          </a:prstGeom>
          <a:noFill/>
          <a:ln cap="flat" cmpd="sng" w="9525">
            <a:solidFill>
              <a:srgbClr val="E1E1E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46"/>
          <p:cNvCxnSpPr/>
          <p:nvPr/>
        </p:nvCxnSpPr>
        <p:spPr>
          <a:xfrm>
            <a:off x="5127075" y="2089650"/>
            <a:ext cx="0" cy="202200"/>
          </a:xfrm>
          <a:prstGeom prst="straightConnector1">
            <a:avLst/>
          </a:prstGeom>
          <a:noFill/>
          <a:ln cap="flat" cmpd="sng" w="9525">
            <a:solidFill>
              <a:srgbClr val="E1E1E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46"/>
          <p:cNvCxnSpPr/>
          <p:nvPr/>
        </p:nvCxnSpPr>
        <p:spPr>
          <a:xfrm>
            <a:off x="5889075" y="2089650"/>
            <a:ext cx="0" cy="202200"/>
          </a:xfrm>
          <a:prstGeom prst="straightConnector1">
            <a:avLst/>
          </a:prstGeom>
          <a:noFill/>
          <a:ln cap="flat" cmpd="sng" w="9525">
            <a:solidFill>
              <a:srgbClr val="E1E1E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46"/>
          <p:cNvCxnSpPr/>
          <p:nvPr/>
        </p:nvCxnSpPr>
        <p:spPr>
          <a:xfrm>
            <a:off x="6651075" y="2089650"/>
            <a:ext cx="0" cy="202200"/>
          </a:xfrm>
          <a:prstGeom prst="straightConnector1">
            <a:avLst/>
          </a:prstGeom>
          <a:noFill/>
          <a:ln cap="flat" cmpd="sng" w="9525">
            <a:solidFill>
              <a:srgbClr val="E1E1E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46"/>
          <p:cNvCxnSpPr/>
          <p:nvPr/>
        </p:nvCxnSpPr>
        <p:spPr>
          <a:xfrm>
            <a:off x="7413075" y="2089650"/>
            <a:ext cx="0" cy="202200"/>
          </a:xfrm>
          <a:prstGeom prst="straightConnector1">
            <a:avLst/>
          </a:prstGeom>
          <a:noFill/>
          <a:ln cap="flat" cmpd="sng" w="9525">
            <a:solidFill>
              <a:srgbClr val="E1E1E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46"/>
          <p:cNvCxnSpPr/>
          <p:nvPr/>
        </p:nvCxnSpPr>
        <p:spPr>
          <a:xfrm>
            <a:off x="8175075" y="2089650"/>
            <a:ext cx="0" cy="202200"/>
          </a:xfrm>
          <a:prstGeom prst="straightConnector1">
            <a:avLst/>
          </a:prstGeom>
          <a:noFill/>
          <a:ln cap="flat" cmpd="sng" w="9525">
            <a:solidFill>
              <a:srgbClr val="E1E1E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46"/>
          <p:cNvCxnSpPr/>
          <p:nvPr/>
        </p:nvCxnSpPr>
        <p:spPr>
          <a:xfrm>
            <a:off x="8937075" y="2089650"/>
            <a:ext cx="0" cy="202200"/>
          </a:xfrm>
          <a:prstGeom prst="straightConnector1">
            <a:avLst/>
          </a:prstGeom>
          <a:noFill/>
          <a:ln cap="flat" cmpd="sng" w="9525">
            <a:solidFill>
              <a:srgbClr val="E1E1E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46"/>
          <p:cNvCxnSpPr/>
          <p:nvPr/>
        </p:nvCxnSpPr>
        <p:spPr>
          <a:xfrm>
            <a:off x="555075" y="2089650"/>
            <a:ext cx="0" cy="202200"/>
          </a:xfrm>
          <a:prstGeom prst="straightConnector1">
            <a:avLst/>
          </a:prstGeom>
          <a:noFill/>
          <a:ln cap="flat" cmpd="sng" w="9525">
            <a:solidFill>
              <a:srgbClr val="E1E1E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46"/>
          <p:cNvCxnSpPr/>
          <p:nvPr/>
        </p:nvCxnSpPr>
        <p:spPr>
          <a:xfrm>
            <a:off x="1317075" y="2089650"/>
            <a:ext cx="0" cy="202200"/>
          </a:xfrm>
          <a:prstGeom prst="straightConnector1">
            <a:avLst/>
          </a:prstGeom>
          <a:noFill/>
          <a:ln cap="flat" cmpd="sng" w="9525">
            <a:solidFill>
              <a:srgbClr val="E1E1E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46"/>
          <p:cNvCxnSpPr/>
          <p:nvPr/>
        </p:nvCxnSpPr>
        <p:spPr>
          <a:xfrm>
            <a:off x="2079075" y="2089650"/>
            <a:ext cx="0" cy="202200"/>
          </a:xfrm>
          <a:prstGeom prst="straightConnector1">
            <a:avLst/>
          </a:prstGeom>
          <a:noFill/>
          <a:ln cap="flat" cmpd="sng" w="9525">
            <a:solidFill>
              <a:srgbClr val="E1E1E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46"/>
          <p:cNvCxnSpPr/>
          <p:nvPr/>
        </p:nvCxnSpPr>
        <p:spPr>
          <a:xfrm>
            <a:off x="2841075" y="2089650"/>
            <a:ext cx="0" cy="202200"/>
          </a:xfrm>
          <a:prstGeom prst="straightConnector1">
            <a:avLst/>
          </a:prstGeom>
          <a:noFill/>
          <a:ln cap="flat" cmpd="sng" w="9525">
            <a:solidFill>
              <a:srgbClr val="E1E1E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46"/>
          <p:cNvCxnSpPr/>
          <p:nvPr/>
        </p:nvCxnSpPr>
        <p:spPr>
          <a:xfrm>
            <a:off x="3603075" y="2089650"/>
            <a:ext cx="0" cy="202200"/>
          </a:xfrm>
          <a:prstGeom prst="straightConnector1">
            <a:avLst/>
          </a:prstGeom>
          <a:noFill/>
          <a:ln cap="flat" cmpd="sng" w="9525">
            <a:solidFill>
              <a:srgbClr val="E1E1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46"/>
          <p:cNvSpPr txBox="1"/>
          <p:nvPr/>
        </p:nvSpPr>
        <p:spPr>
          <a:xfrm>
            <a:off x="622608" y="798216"/>
            <a:ext cx="14121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This can be used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as a typical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timeline slide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Time</a:t>
            </a:r>
            <a:endParaRPr b="1" sz="12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46"/>
          <p:cNvSpPr/>
          <p:nvPr/>
        </p:nvSpPr>
        <p:spPr>
          <a:xfrm>
            <a:off x="3149950" y="1888416"/>
            <a:ext cx="9144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6"/>
          <p:cNvSpPr txBox="1"/>
          <p:nvPr/>
        </p:nvSpPr>
        <p:spPr>
          <a:xfrm>
            <a:off x="3057800" y="555391"/>
            <a:ext cx="14121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You can place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iconography from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the streamline 3.0 icon set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Date</a:t>
            </a:r>
            <a:endParaRPr b="1" sz="12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46"/>
          <p:cNvSpPr/>
          <p:nvPr/>
        </p:nvSpPr>
        <p:spPr>
          <a:xfrm>
            <a:off x="5768225" y="1888416"/>
            <a:ext cx="9144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6"/>
          <p:cNvSpPr txBox="1"/>
          <p:nvPr/>
        </p:nvSpPr>
        <p:spPr>
          <a:xfrm>
            <a:off x="5676083" y="798216"/>
            <a:ext cx="14121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Use no more than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six milestone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dates per slide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Time</a:t>
            </a:r>
            <a:endParaRPr b="1" sz="12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46"/>
          <p:cNvSpPr/>
          <p:nvPr/>
        </p:nvSpPr>
        <p:spPr>
          <a:xfrm>
            <a:off x="1933950" y="2433000"/>
            <a:ext cx="9144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6"/>
          <p:cNvSpPr txBox="1"/>
          <p:nvPr/>
        </p:nvSpPr>
        <p:spPr>
          <a:xfrm>
            <a:off x="1841808" y="2538125"/>
            <a:ext cx="14121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Year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Also can use a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gant chart to 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visualize timing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46"/>
          <p:cNvSpPr/>
          <p:nvPr/>
        </p:nvSpPr>
        <p:spPr>
          <a:xfrm>
            <a:off x="4393050" y="2433000"/>
            <a:ext cx="9144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6"/>
          <p:cNvSpPr txBox="1"/>
          <p:nvPr/>
        </p:nvSpPr>
        <p:spPr>
          <a:xfrm>
            <a:off x="4300900" y="2538125"/>
            <a:ext cx="14121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Month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You don’t have to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change the line size, but it is allowed here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46"/>
          <p:cNvSpPr/>
          <p:nvPr/>
        </p:nvSpPr>
        <p:spPr>
          <a:xfrm>
            <a:off x="7011300" y="2433000"/>
            <a:ext cx="9144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6"/>
          <p:cNvSpPr txBox="1"/>
          <p:nvPr/>
        </p:nvSpPr>
        <p:spPr>
          <a:xfrm>
            <a:off x="6919150" y="2538125"/>
            <a:ext cx="14121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Time period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If you need more,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add an additional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slide and continue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 - Timeline -- B">
  <p:cSld name="CUSTOM_3_1_5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3" name="Google Shape;283;p47"/>
          <p:cNvCxnSpPr>
            <a:stCxn id="284" idx="0"/>
            <a:endCxn id="285" idx="2"/>
          </p:cNvCxnSpPr>
          <p:nvPr/>
        </p:nvCxnSpPr>
        <p:spPr>
          <a:xfrm rot="10800000">
            <a:off x="1467750" y="3282900"/>
            <a:ext cx="0" cy="794700"/>
          </a:xfrm>
          <a:prstGeom prst="straightConnector1">
            <a:avLst/>
          </a:prstGeom>
          <a:noFill/>
          <a:ln cap="flat" cmpd="sng" w="9525">
            <a:solidFill>
              <a:srgbClr val="1C5D6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86" name="Google Shape;286;p47"/>
          <p:cNvSpPr txBox="1"/>
          <p:nvPr/>
        </p:nvSpPr>
        <p:spPr>
          <a:xfrm>
            <a:off x="762000" y="304800"/>
            <a:ext cx="6443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TIMELINE CONTEXT</a:t>
            </a:r>
            <a:endParaRPr b="1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47"/>
          <p:cNvSpPr/>
          <p:nvPr/>
        </p:nvSpPr>
        <p:spPr>
          <a:xfrm>
            <a:off x="865950" y="763008"/>
            <a:ext cx="2742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7"/>
          <p:cNvSpPr/>
          <p:nvPr/>
        </p:nvSpPr>
        <p:spPr>
          <a:xfrm>
            <a:off x="0" y="4229091"/>
            <a:ext cx="9144000" cy="273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7"/>
          <p:cNvSpPr/>
          <p:nvPr/>
        </p:nvSpPr>
        <p:spPr>
          <a:xfrm>
            <a:off x="1143000" y="4135675"/>
            <a:ext cx="649500" cy="179100"/>
          </a:xfrm>
          <a:prstGeom prst="roundRect">
            <a:avLst>
              <a:gd fmla="val 16667" name="adj"/>
            </a:avLst>
          </a:prstGeom>
          <a:solidFill>
            <a:srgbClr val="1C5D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5D6A"/>
              </a:solidFill>
            </a:endParaRPr>
          </a:p>
        </p:txBody>
      </p:sp>
      <p:sp>
        <p:nvSpPr>
          <p:cNvPr id="284" name="Google Shape;284;p47"/>
          <p:cNvSpPr txBox="1"/>
          <p:nvPr/>
        </p:nvSpPr>
        <p:spPr>
          <a:xfrm>
            <a:off x="1143000" y="4077600"/>
            <a:ext cx="6495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CAFFFF"/>
                </a:solidFill>
                <a:latin typeface="Lato"/>
                <a:ea typeface="Lato"/>
                <a:cs typeface="Lato"/>
                <a:sym typeface="Lato"/>
              </a:rPr>
              <a:t>1987</a:t>
            </a:r>
            <a:endParaRPr b="1" sz="800">
              <a:solidFill>
                <a:srgbClr val="CA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47"/>
          <p:cNvSpPr/>
          <p:nvPr/>
        </p:nvSpPr>
        <p:spPr>
          <a:xfrm>
            <a:off x="4247250" y="4135675"/>
            <a:ext cx="649500" cy="179100"/>
          </a:xfrm>
          <a:prstGeom prst="roundRect">
            <a:avLst>
              <a:gd fmla="val 16667" name="adj"/>
            </a:avLst>
          </a:prstGeom>
          <a:solidFill>
            <a:srgbClr val="1C5D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5D6A"/>
              </a:solidFill>
            </a:endParaRPr>
          </a:p>
        </p:txBody>
      </p:sp>
      <p:sp>
        <p:nvSpPr>
          <p:cNvPr id="291" name="Google Shape;291;p47"/>
          <p:cNvSpPr txBox="1"/>
          <p:nvPr/>
        </p:nvSpPr>
        <p:spPr>
          <a:xfrm>
            <a:off x="4247250" y="4077600"/>
            <a:ext cx="6495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CAFFFF"/>
                </a:solidFill>
                <a:latin typeface="Lato"/>
                <a:ea typeface="Lato"/>
                <a:cs typeface="Lato"/>
                <a:sym typeface="Lato"/>
              </a:rPr>
              <a:t>2005</a:t>
            </a:r>
            <a:endParaRPr b="1" sz="800">
              <a:solidFill>
                <a:srgbClr val="CA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47"/>
          <p:cNvSpPr/>
          <p:nvPr/>
        </p:nvSpPr>
        <p:spPr>
          <a:xfrm>
            <a:off x="7351500" y="4135675"/>
            <a:ext cx="649500" cy="179100"/>
          </a:xfrm>
          <a:prstGeom prst="roundRect">
            <a:avLst>
              <a:gd fmla="val 16667" name="adj"/>
            </a:avLst>
          </a:prstGeom>
          <a:solidFill>
            <a:srgbClr val="1C5D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5D6A"/>
              </a:solidFill>
            </a:endParaRPr>
          </a:p>
        </p:txBody>
      </p:sp>
      <p:sp>
        <p:nvSpPr>
          <p:cNvPr id="293" name="Google Shape;293;p47"/>
          <p:cNvSpPr txBox="1"/>
          <p:nvPr/>
        </p:nvSpPr>
        <p:spPr>
          <a:xfrm>
            <a:off x="7351500" y="4077600"/>
            <a:ext cx="6495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CAFFFF"/>
                </a:solidFill>
                <a:latin typeface="Lato"/>
                <a:ea typeface="Lato"/>
                <a:cs typeface="Lato"/>
                <a:sym typeface="Lato"/>
              </a:rPr>
              <a:t>Present</a:t>
            </a:r>
            <a:endParaRPr b="1" sz="800">
              <a:solidFill>
                <a:srgbClr val="CA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47"/>
          <p:cNvSpPr/>
          <p:nvPr/>
        </p:nvSpPr>
        <p:spPr>
          <a:xfrm>
            <a:off x="2695125" y="4135675"/>
            <a:ext cx="649500" cy="179100"/>
          </a:xfrm>
          <a:prstGeom prst="roundRect">
            <a:avLst>
              <a:gd fmla="val 16667" name="adj"/>
            </a:avLst>
          </a:prstGeom>
          <a:solidFill>
            <a:srgbClr val="1C5D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5D6A"/>
              </a:solidFill>
            </a:endParaRPr>
          </a:p>
        </p:txBody>
      </p:sp>
      <p:sp>
        <p:nvSpPr>
          <p:cNvPr id="295" name="Google Shape;295;p47"/>
          <p:cNvSpPr txBox="1"/>
          <p:nvPr/>
        </p:nvSpPr>
        <p:spPr>
          <a:xfrm>
            <a:off x="2695125" y="4077600"/>
            <a:ext cx="6495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CAFFFF"/>
                </a:solidFill>
                <a:latin typeface="Lato"/>
                <a:ea typeface="Lato"/>
                <a:cs typeface="Lato"/>
                <a:sym typeface="Lato"/>
              </a:rPr>
              <a:t>1998</a:t>
            </a:r>
            <a:endParaRPr b="1" sz="800">
              <a:solidFill>
                <a:srgbClr val="CA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47"/>
          <p:cNvSpPr/>
          <p:nvPr/>
        </p:nvSpPr>
        <p:spPr>
          <a:xfrm>
            <a:off x="5799375" y="4135675"/>
            <a:ext cx="649500" cy="179100"/>
          </a:xfrm>
          <a:prstGeom prst="roundRect">
            <a:avLst>
              <a:gd fmla="val 16667" name="adj"/>
            </a:avLst>
          </a:prstGeom>
          <a:solidFill>
            <a:srgbClr val="1C5D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5D6A"/>
              </a:solidFill>
            </a:endParaRPr>
          </a:p>
        </p:txBody>
      </p:sp>
      <p:sp>
        <p:nvSpPr>
          <p:cNvPr id="297" name="Google Shape;297;p47"/>
          <p:cNvSpPr txBox="1"/>
          <p:nvPr/>
        </p:nvSpPr>
        <p:spPr>
          <a:xfrm>
            <a:off x="5799375" y="4077600"/>
            <a:ext cx="6495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CAFFFF"/>
                </a:solidFill>
                <a:latin typeface="Lato"/>
                <a:ea typeface="Lato"/>
                <a:cs typeface="Lato"/>
                <a:sym typeface="Lato"/>
              </a:rPr>
              <a:t>2009</a:t>
            </a:r>
            <a:endParaRPr b="1" sz="800">
              <a:solidFill>
                <a:srgbClr val="CA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47"/>
          <p:cNvSpPr txBox="1"/>
          <p:nvPr/>
        </p:nvSpPr>
        <p:spPr>
          <a:xfrm>
            <a:off x="761700" y="2565576"/>
            <a:ext cx="14121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This is your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overview timeline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slide option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47"/>
          <p:cNvSpPr txBox="1"/>
          <p:nvPr/>
        </p:nvSpPr>
        <p:spPr>
          <a:xfrm>
            <a:off x="2313825" y="1727376"/>
            <a:ext cx="14121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This is your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overview timeline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slide option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9" name="Google Shape;299;p47"/>
          <p:cNvCxnSpPr>
            <a:stCxn id="295" idx="0"/>
            <a:endCxn id="298" idx="2"/>
          </p:cNvCxnSpPr>
          <p:nvPr/>
        </p:nvCxnSpPr>
        <p:spPr>
          <a:xfrm rot="10800000">
            <a:off x="3019875" y="2444700"/>
            <a:ext cx="0" cy="1632900"/>
          </a:xfrm>
          <a:prstGeom prst="straightConnector1">
            <a:avLst/>
          </a:prstGeom>
          <a:noFill/>
          <a:ln cap="flat" cmpd="sng" w="9525">
            <a:solidFill>
              <a:srgbClr val="1C5D6A"/>
            </a:solidFill>
            <a:prstDash val="dot"/>
            <a:round/>
            <a:headEnd len="med" w="med" type="none"/>
            <a:tailEnd len="med" w="med" type="oval"/>
          </a:ln>
        </p:spPr>
      </p:cxnSp>
      <p:cxnSp>
        <p:nvCxnSpPr>
          <p:cNvPr id="300" name="Google Shape;300;p47"/>
          <p:cNvCxnSpPr>
            <a:endCxn id="301" idx="2"/>
          </p:cNvCxnSpPr>
          <p:nvPr/>
        </p:nvCxnSpPr>
        <p:spPr>
          <a:xfrm rot="10800000">
            <a:off x="4572000" y="3282775"/>
            <a:ext cx="0" cy="794700"/>
          </a:xfrm>
          <a:prstGeom prst="straightConnector1">
            <a:avLst/>
          </a:prstGeom>
          <a:noFill/>
          <a:ln cap="flat" cmpd="sng" w="9525">
            <a:solidFill>
              <a:srgbClr val="1C5D6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01" name="Google Shape;301;p47"/>
          <p:cNvSpPr txBox="1"/>
          <p:nvPr/>
        </p:nvSpPr>
        <p:spPr>
          <a:xfrm>
            <a:off x="3865950" y="2785375"/>
            <a:ext cx="14121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Minimize text as much as possible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47"/>
          <p:cNvSpPr txBox="1"/>
          <p:nvPr/>
        </p:nvSpPr>
        <p:spPr>
          <a:xfrm>
            <a:off x="5418075" y="1727376"/>
            <a:ext cx="14121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Use no more than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six milestone dates per slide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3" name="Google Shape;303;p47"/>
          <p:cNvCxnSpPr>
            <a:endCxn id="302" idx="2"/>
          </p:cNvCxnSpPr>
          <p:nvPr/>
        </p:nvCxnSpPr>
        <p:spPr>
          <a:xfrm rot="10800000">
            <a:off x="6124125" y="2444676"/>
            <a:ext cx="0" cy="1632900"/>
          </a:xfrm>
          <a:prstGeom prst="straightConnector1">
            <a:avLst/>
          </a:prstGeom>
          <a:noFill/>
          <a:ln cap="flat" cmpd="sng" w="9525">
            <a:solidFill>
              <a:srgbClr val="1C5D6A"/>
            </a:solidFill>
            <a:prstDash val="dot"/>
            <a:round/>
            <a:headEnd len="med" w="med" type="none"/>
            <a:tailEnd len="med" w="med" type="oval"/>
          </a:ln>
        </p:spPr>
      </p:cxnSp>
      <p:cxnSp>
        <p:nvCxnSpPr>
          <p:cNvPr id="304" name="Google Shape;304;p47"/>
          <p:cNvCxnSpPr>
            <a:endCxn id="305" idx="2"/>
          </p:cNvCxnSpPr>
          <p:nvPr/>
        </p:nvCxnSpPr>
        <p:spPr>
          <a:xfrm rot="10800000">
            <a:off x="7676250" y="3282876"/>
            <a:ext cx="0" cy="794700"/>
          </a:xfrm>
          <a:prstGeom prst="straightConnector1">
            <a:avLst/>
          </a:prstGeom>
          <a:noFill/>
          <a:ln cap="flat" cmpd="sng" w="9525">
            <a:solidFill>
              <a:srgbClr val="1C5D6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05" name="Google Shape;305;p47"/>
          <p:cNvSpPr txBox="1"/>
          <p:nvPr/>
        </p:nvSpPr>
        <p:spPr>
          <a:xfrm>
            <a:off x="6970200" y="2565576"/>
            <a:ext cx="14121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If you need more, add an additional slide and continue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 - Text + Illustrations">
  <p:cSld name="CUSTOM_2_1_2_2">
    <p:bg>
      <p:bgPr>
        <a:solidFill>
          <a:srgbClr val="1C5D6A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/>
          <p:nvPr/>
        </p:nvSpPr>
        <p:spPr>
          <a:xfrm>
            <a:off x="517350" y="1877250"/>
            <a:ext cx="8109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Text + Illustrations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48"/>
          <p:cNvSpPr txBox="1"/>
          <p:nvPr/>
        </p:nvSpPr>
        <p:spPr>
          <a:xfrm>
            <a:off x="517350" y="2580450"/>
            <a:ext cx="8109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Please use a consistent illustration style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 - Statement + Illo -- Light">
  <p:cSld name="CUSTOM_3_1_6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9"/>
          <p:cNvSpPr txBox="1"/>
          <p:nvPr/>
        </p:nvSpPr>
        <p:spPr>
          <a:xfrm>
            <a:off x="762000" y="1095717"/>
            <a:ext cx="4315200" cy="3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Use illustrations</a:t>
            </a:r>
            <a:endParaRPr b="1" sz="42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from the streamline</a:t>
            </a:r>
            <a:endParaRPr b="1" sz="42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ux kit to support point</a:t>
            </a:r>
            <a:endParaRPr b="1" sz="42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49"/>
          <p:cNvSpPr txBox="1"/>
          <p:nvPr/>
        </p:nvSpPr>
        <p:spPr>
          <a:xfrm>
            <a:off x="762000" y="304800"/>
            <a:ext cx="6443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CONTEXT</a:t>
            </a:r>
            <a:endParaRPr b="1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49"/>
          <p:cNvSpPr/>
          <p:nvPr/>
        </p:nvSpPr>
        <p:spPr>
          <a:xfrm>
            <a:off x="865950" y="763008"/>
            <a:ext cx="2742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79987">
            <a:off x="6877201" y="2796222"/>
            <a:ext cx="1504799" cy="1460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 - Statement + Illo -- Dark">
  <p:cSld name="CUSTOM_3_1_6_1">
    <p:bg>
      <p:bgPr>
        <a:solidFill>
          <a:srgbClr val="1C5D6A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/>
        </p:nvSpPr>
        <p:spPr>
          <a:xfrm>
            <a:off x="762000" y="1095717"/>
            <a:ext cx="4315200" cy="3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 illustrations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from the streamline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ux kit to support point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50"/>
          <p:cNvSpPr txBox="1"/>
          <p:nvPr/>
        </p:nvSpPr>
        <p:spPr>
          <a:xfrm>
            <a:off x="762000" y="304800"/>
            <a:ext cx="6443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CONTEXT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50"/>
          <p:cNvSpPr/>
          <p:nvPr/>
        </p:nvSpPr>
        <p:spPr>
          <a:xfrm>
            <a:off x="865950" y="763008"/>
            <a:ext cx="2742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02225" y="2962050"/>
            <a:ext cx="1128600" cy="11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- Guidance -- Brand Typeface">
  <p:cSld name="CUSTOM_1">
    <p:bg>
      <p:bgPr>
        <a:solidFill>
          <a:srgbClr val="1C5D6A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"/>
          <p:cNvSpPr/>
          <p:nvPr/>
        </p:nvSpPr>
        <p:spPr>
          <a:xfrm>
            <a:off x="2057400" y="0"/>
            <a:ext cx="708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6"/>
          <p:cNvSpPr/>
          <p:nvPr/>
        </p:nvSpPr>
        <p:spPr>
          <a:xfrm>
            <a:off x="1867025" y="1472400"/>
            <a:ext cx="400200" cy="400200"/>
          </a:xfrm>
          <a:prstGeom prst="diamond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6"/>
          <p:cNvSpPr txBox="1"/>
          <p:nvPr/>
        </p:nvSpPr>
        <p:spPr>
          <a:xfrm>
            <a:off x="2432100" y="228600"/>
            <a:ext cx="64437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Meet Lato</a:t>
            </a:r>
            <a:endParaRPr b="1" sz="30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All slide styles throughout our presentation kit use Lato.</a:t>
            </a:r>
            <a:endParaRPr b="1" sz="30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Google Shape;18;p6"/>
          <p:cNvSpPr txBox="1"/>
          <p:nvPr/>
        </p:nvSpPr>
        <p:spPr>
          <a:xfrm>
            <a:off x="446250" y="304800"/>
            <a:ext cx="11730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Type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" name="Google Shape;19;p6"/>
          <p:cNvSpPr/>
          <p:nvPr/>
        </p:nvSpPr>
        <p:spPr>
          <a:xfrm>
            <a:off x="571500" y="1086900"/>
            <a:ext cx="9144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6"/>
          <p:cNvSpPr txBox="1"/>
          <p:nvPr/>
        </p:nvSpPr>
        <p:spPr>
          <a:xfrm>
            <a:off x="198725" y="1472400"/>
            <a:ext cx="16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Brand Typeface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" name="Google Shape;21;p6"/>
          <p:cNvSpPr txBox="1"/>
          <p:nvPr/>
        </p:nvSpPr>
        <p:spPr>
          <a:xfrm>
            <a:off x="198725" y="2025000"/>
            <a:ext cx="1668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Headlines</a:t>
            </a:r>
            <a:endParaRPr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" name="Google Shape;22;p6"/>
          <p:cNvSpPr txBox="1"/>
          <p:nvPr/>
        </p:nvSpPr>
        <p:spPr>
          <a:xfrm>
            <a:off x="198725" y="2601300"/>
            <a:ext cx="1668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Paragraph</a:t>
            </a:r>
            <a:endParaRPr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 - Big Point + Illo">
  <p:cSld name="CUSTOM_3_1_4_2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1C5D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1"/>
          <p:cNvSpPr txBox="1"/>
          <p:nvPr/>
        </p:nvSpPr>
        <p:spPr>
          <a:xfrm>
            <a:off x="4892100" y="981900"/>
            <a:ext cx="3931800" cy="3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Keep your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big points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short and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sweet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3" name="Google Shape;323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2819" y="1542750"/>
            <a:ext cx="2266356" cy="2057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 -Talking Point + Illo">
  <p:cSld name="CUSTOM_2_1_2_1_1">
    <p:bg>
      <p:bgPr>
        <a:solidFill>
          <a:srgbClr val="FFFFFF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5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52"/>
          <p:cNvSpPr txBox="1"/>
          <p:nvPr/>
        </p:nvSpPr>
        <p:spPr>
          <a:xfrm>
            <a:off x="4572000" y="1901100"/>
            <a:ext cx="3267600" cy="1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Talking point</a:t>
            </a:r>
            <a:endParaRPr b="1" sz="30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Supporting text should be brief and no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longer than 4 lines. Limit one talking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point and image per slide.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8" name="Google Shape;328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588" y="1468975"/>
            <a:ext cx="2220826" cy="220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 -Talking Point + Illo -- 2 Column">
  <p:cSld name="CUSTOM_2_1_2_1_1_1">
    <p:bg>
      <p:bgPr>
        <a:solidFill>
          <a:srgbClr val="FFFFFF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3"/>
          <p:cNvSpPr txBox="1"/>
          <p:nvPr/>
        </p:nvSpPr>
        <p:spPr>
          <a:xfrm>
            <a:off x="2938200" y="762000"/>
            <a:ext cx="32676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Talking point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53"/>
          <p:cNvSpPr txBox="1"/>
          <p:nvPr/>
        </p:nvSpPr>
        <p:spPr>
          <a:xfrm>
            <a:off x="1681800" y="2817150"/>
            <a:ext cx="25092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Illustrations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Utilize illustrations from 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the Streamline UX illo set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53"/>
          <p:cNvSpPr txBox="1"/>
          <p:nvPr/>
        </p:nvSpPr>
        <p:spPr>
          <a:xfrm>
            <a:off x="4953000" y="2817150"/>
            <a:ext cx="25092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Separators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Use minimal grey bar to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Separate points/illustrations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5" name="Google Shape;335;p53"/>
          <p:cNvCxnSpPr/>
          <p:nvPr/>
        </p:nvCxnSpPr>
        <p:spPr>
          <a:xfrm>
            <a:off x="4572000" y="1884700"/>
            <a:ext cx="0" cy="1563600"/>
          </a:xfrm>
          <a:prstGeom prst="straightConnector1">
            <a:avLst/>
          </a:prstGeom>
          <a:noFill/>
          <a:ln cap="flat" cmpd="sng" w="9525">
            <a:solidFill>
              <a:srgbClr val="E1E1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6" name="Google Shape;336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05958" y="1788125"/>
            <a:ext cx="1060876" cy="82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110" y="1801375"/>
            <a:ext cx="813500" cy="81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 -Talking Point + Illo -- 3 Column">
  <p:cSld name="CUSTOM_2_1_2_1_1_1_1">
    <p:bg>
      <p:bgPr>
        <a:solidFill>
          <a:srgbClr val="FFFFFF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4"/>
          <p:cNvSpPr/>
          <p:nvPr/>
        </p:nvSpPr>
        <p:spPr>
          <a:xfrm>
            <a:off x="3049500" y="0"/>
            <a:ext cx="3045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4"/>
          <p:cNvSpPr/>
          <p:nvPr/>
        </p:nvSpPr>
        <p:spPr>
          <a:xfrm>
            <a:off x="6099000" y="0"/>
            <a:ext cx="3045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4"/>
          <p:cNvSpPr/>
          <p:nvPr/>
        </p:nvSpPr>
        <p:spPr>
          <a:xfrm>
            <a:off x="0" y="0"/>
            <a:ext cx="3045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4"/>
          <p:cNvSpPr txBox="1"/>
          <p:nvPr/>
        </p:nvSpPr>
        <p:spPr>
          <a:xfrm>
            <a:off x="2938200" y="609600"/>
            <a:ext cx="32676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Talking point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54"/>
          <p:cNvSpPr txBox="1"/>
          <p:nvPr/>
        </p:nvSpPr>
        <p:spPr>
          <a:xfrm>
            <a:off x="267900" y="2817150"/>
            <a:ext cx="25092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Usage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These slides are extremely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versatile in use.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54"/>
          <p:cNvSpPr txBox="1"/>
          <p:nvPr/>
        </p:nvSpPr>
        <p:spPr>
          <a:xfrm>
            <a:off x="6366900" y="2817150"/>
            <a:ext cx="25092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Consider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Can always lower the contrast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to help focus attention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5" name="Google Shape;345;p54"/>
          <p:cNvCxnSpPr/>
          <p:nvPr/>
        </p:nvCxnSpPr>
        <p:spPr>
          <a:xfrm>
            <a:off x="3049500" y="1884700"/>
            <a:ext cx="0" cy="1563600"/>
          </a:xfrm>
          <a:prstGeom prst="straightConnector1">
            <a:avLst/>
          </a:prstGeom>
          <a:noFill/>
          <a:ln cap="flat" cmpd="sng" w="9525">
            <a:solidFill>
              <a:srgbClr val="E1E1E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54"/>
          <p:cNvCxnSpPr/>
          <p:nvPr/>
        </p:nvCxnSpPr>
        <p:spPr>
          <a:xfrm>
            <a:off x="6099000" y="1884700"/>
            <a:ext cx="0" cy="1563600"/>
          </a:xfrm>
          <a:prstGeom prst="straightConnector1">
            <a:avLst/>
          </a:prstGeom>
          <a:noFill/>
          <a:ln cap="flat" cmpd="sng" w="9525">
            <a:solidFill>
              <a:srgbClr val="E1E1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" name="Google Shape;347;p54"/>
          <p:cNvSpPr txBox="1"/>
          <p:nvPr/>
        </p:nvSpPr>
        <p:spPr>
          <a:xfrm>
            <a:off x="3317400" y="2817150"/>
            <a:ext cx="25092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Remember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Keep the text light and focus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on presenting your points.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8" name="Google Shape;348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62775" y="1779125"/>
            <a:ext cx="822958" cy="822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869" y="1779400"/>
            <a:ext cx="1147262" cy="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3075" y="1688400"/>
            <a:ext cx="456840" cy="913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 -Talking Point + Illo -- 4 Column">
  <p:cSld name="CUSTOM_2_1_2_1_1_1_1_1">
    <p:bg>
      <p:bgPr>
        <a:solidFill>
          <a:srgbClr val="FFFFFF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5"/>
          <p:cNvSpPr/>
          <p:nvPr/>
        </p:nvSpPr>
        <p:spPr>
          <a:xfrm>
            <a:off x="2286000" y="0"/>
            <a:ext cx="228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5"/>
          <p:cNvSpPr/>
          <p:nvPr/>
        </p:nvSpPr>
        <p:spPr>
          <a:xfrm>
            <a:off x="4572000" y="0"/>
            <a:ext cx="228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5"/>
          <p:cNvSpPr/>
          <p:nvPr/>
        </p:nvSpPr>
        <p:spPr>
          <a:xfrm>
            <a:off x="6858000" y="0"/>
            <a:ext cx="228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5"/>
          <p:cNvSpPr/>
          <p:nvPr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5"/>
          <p:cNvSpPr txBox="1"/>
          <p:nvPr/>
        </p:nvSpPr>
        <p:spPr>
          <a:xfrm>
            <a:off x="2938200" y="609600"/>
            <a:ext cx="32676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Talking point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55"/>
          <p:cNvSpPr txBox="1"/>
          <p:nvPr/>
        </p:nvSpPr>
        <p:spPr>
          <a:xfrm>
            <a:off x="225475" y="2817150"/>
            <a:ext cx="1828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Headline 3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Subtext type size is 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optimized at 12 pt.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8" name="Google Shape;358;p55"/>
          <p:cNvCxnSpPr/>
          <p:nvPr/>
        </p:nvCxnSpPr>
        <p:spPr>
          <a:xfrm>
            <a:off x="2286000" y="1624800"/>
            <a:ext cx="0" cy="2121000"/>
          </a:xfrm>
          <a:prstGeom prst="straightConnector1">
            <a:avLst/>
          </a:prstGeom>
          <a:noFill/>
          <a:ln cap="flat" cmpd="sng" w="9525">
            <a:solidFill>
              <a:srgbClr val="E1E1E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55"/>
          <p:cNvCxnSpPr/>
          <p:nvPr/>
        </p:nvCxnSpPr>
        <p:spPr>
          <a:xfrm>
            <a:off x="4572000" y="1624800"/>
            <a:ext cx="0" cy="2121000"/>
          </a:xfrm>
          <a:prstGeom prst="straightConnector1">
            <a:avLst/>
          </a:prstGeom>
          <a:noFill/>
          <a:ln cap="flat" cmpd="sng" w="9525">
            <a:solidFill>
              <a:srgbClr val="E1E1E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55"/>
          <p:cNvCxnSpPr/>
          <p:nvPr/>
        </p:nvCxnSpPr>
        <p:spPr>
          <a:xfrm>
            <a:off x="6858000" y="1624800"/>
            <a:ext cx="0" cy="2121000"/>
          </a:xfrm>
          <a:prstGeom prst="straightConnector1">
            <a:avLst/>
          </a:prstGeom>
          <a:noFill/>
          <a:ln cap="flat" cmpd="sng" w="9525">
            <a:solidFill>
              <a:srgbClr val="E1E1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55"/>
          <p:cNvSpPr txBox="1"/>
          <p:nvPr/>
        </p:nvSpPr>
        <p:spPr>
          <a:xfrm>
            <a:off x="2514600" y="2817150"/>
            <a:ext cx="18288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Rehearse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Rely on rehearsing your voice-over rather than writing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55"/>
          <p:cNvSpPr txBox="1"/>
          <p:nvPr/>
        </p:nvSpPr>
        <p:spPr>
          <a:xfrm>
            <a:off x="4800600" y="2817150"/>
            <a:ext cx="1828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Focus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Use 4 points 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maximum to keep focus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55"/>
          <p:cNvSpPr txBox="1"/>
          <p:nvPr/>
        </p:nvSpPr>
        <p:spPr>
          <a:xfrm>
            <a:off x="7086600" y="2817150"/>
            <a:ext cx="1828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No worries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It’s OK if the subtext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lengths differ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4" name="Google Shape;364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749" y="1715925"/>
            <a:ext cx="598517" cy="89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275" y="1738088"/>
            <a:ext cx="853440" cy="853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9365" y="1802450"/>
            <a:ext cx="811250" cy="81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6210" y="1837075"/>
            <a:ext cx="741991" cy="741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 - Before | After Illo">
  <p:cSld name="CUSTOM_2_1_2_1_1_1_2">
    <p:bg>
      <p:bgPr>
        <a:solidFill>
          <a:srgbClr val="E1E1E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1001" y="0"/>
            <a:ext cx="4953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6"/>
          <p:cNvSpPr txBox="1"/>
          <p:nvPr/>
        </p:nvSpPr>
        <p:spPr>
          <a:xfrm>
            <a:off x="433280" y="2588550"/>
            <a:ext cx="32043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Before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Use to discuss points about how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something worked before.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56"/>
          <p:cNvSpPr txBox="1"/>
          <p:nvPr/>
        </p:nvSpPr>
        <p:spPr>
          <a:xfrm>
            <a:off x="4996780" y="2588550"/>
            <a:ext cx="35475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After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Celebrate how fantastic things are now 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that you’ve implemented changes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2" name="Google Shape;3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825" y="1576675"/>
            <a:ext cx="1049193" cy="76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4549" y="1451300"/>
            <a:ext cx="1311966" cy="1013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 - Talking Points + Illo">
  <p:cSld name="CUSTOM_1_4_3">
    <p:bg>
      <p:bgPr>
        <a:solidFill>
          <a:srgbClr val="1C5D6A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7"/>
          <p:cNvSpPr/>
          <p:nvPr/>
        </p:nvSpPr>
        <p:spPr>
          <a:xfrm>
            <a:off x="2057400" y="0"/>
            <a:ext cx="708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7"/>
          <p:cNvSpPr/>
          <p:nvPr/>
        </p:nvSpPr>
        <p:spPr>
          <a:xfrm>
            <a:off x="1867025" y="1746600"/>
            <a:ext cx="400200" cy="400200"/>
          </a:xfrm>
          <a:prstGeom prst="diamond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7"/>
          <p:cNvSpPr txBox="1"/>
          <p:nvPr/>
        </p:nvSpPr>
        <p:spPr>
          <a:xfrm>
            <a:off x="2432100" y="228600"/>
            <a:ext cx="6443700" cy="11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Talking point</a:t>
            </a:r>
            <a:endParaRPr b="1" sz="24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Supporting text should be brief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and no longer than 4 lines. Limit one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talking point and image per slide.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57"/>
          <p:cNvSpPr txBox="1"/>
          <p:nvPr/>
        </p:nvSpPr>
        <p:spPr>
          <a:xfrm>
            <a:off x="99425" y="381000"/>
            <a:ext cx="18669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Short title,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 lines max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57"/>
          <p:cNvSpPr/>
          <p:nvPr/>
        </p:nvSpPr>
        <p:spPr>
          <a:xfrm>
            <a:off x="571500" y="1338300"/>
            <a:ext cx="9144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7"/>
          <p:cNvSpPr txBox="1"/>
          <p:nvPr/>
        </p:nvSpPr>
        <p:spPr>
          <a:xfrm>
            <a:off x="198725" y="1746600"/>
            <a:ext cx="16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Point 1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1" name="Google Shape;381;p57"/>
          <p:cNvSpPr txBox="1"/>
          <p:nvPr/>
        </p:nvSpPr>
        <p:spPr>
          <a:xfrm>
            <a:off x="198725" y="2299200"/>
            <a:ext cx="1668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Point 2</a:t>
            </a:r>
            <a:endParaRPr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57"/>
          <p:cNvSpPr txBox="1"/>
          <p:nvPr/>
        </p:nvSpPr>
        <p:spPr>
          <a:xfrm>
            <a:off x="198725" y="2875500"/>
            <a:ext cx="1668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Point 3</a:t>
            </a:r>
            <a:endParaRPr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p57"/>
          <p:cNvSpPr txBox="1"/>
          <p:nvPr/>
        </p:nvSpPr>
        <p:spPr>
          <a:xfrm>
            <a:off x="198725" y="3451800"/>
            <a:ext cx="1668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Point 4</a:t>
            </a:r>
            <a:endParaRPr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4" name="Google Shape;384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0940" y="3070450"/>
            <a:ext cx="1539652" cy="15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 - Blank with title">
  <p:cSld name="CUSTOM_2_1_2_1_1_1_3">
    <p:bg>
      <p:bgPr>
        <a:solidFill>
          <a:srgbClr val="FFFFFF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8"/>
          <p:cNvSpPr txBox="1"/>
          <p:nvPr/>
        </p:nvSpPr>
        <p:spPr>
          <a:xfrm>
            <a:off x="2938200" y="609600"/>
            <a:ext cx="32676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Blank with title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6 - Icons + text -- 3 column Light">
  <p:cSld name="CUSTOM_2_1_2_1_1_1_3_1">
    <p:bg>
      <p:bgPr>
        <a:solidFill>
          <a:srgbClr val="FFFFFF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9"/>
          <p:cNvSpPr/>
          <p:nvPr/>
        </p:nvSpPr>
        <p:spPr>
          <a:xfrm>
            <a:off x="3049500" y="0"/>
            <a:ext cx="3045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9"/>
          <p:cNvSpPr/>
          <p:nvPr/>
        </p:nvSpPr>
        <p:spPr>
          <a:xfrm>
            <a:off x="6099000" y="0"/>
            <a:ext cx="3045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9"/>
          <p:cNvSpPr/>
          <p:nvPr/>
        </p:nvSpPr>
        <p:spPr>
          <a:xfrm>
            <a:off x="0" y="0"/>
            <a:ext cx="3045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9"/>
          <p:cNvSpPr txBox="1"/>
          <p:nvPr/>
        </p:nvSpPr>
        <p:spPr>
          <a:xfrm>
            <a:off x="1317900" y="609600"/>
            <a:ext cx="6508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Icons with text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59"/>
          <p:cNvSpPr txBox="1"/>
          <p:nvPr/>
        </p:nvSpPr>
        <p:spPr>
          <a:xfrm>
            <a:off x="267900" y="2357250"/>
            <a:ext cx="25092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Icons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The suggested iconography set recommended for use with this template is the Streamline 3.0 set.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3" name="Google Shape;393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0480" y="1920450"/>
            <a:ext cx="256032" cy="256032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9"/>
          <p:cNvSpPr txBox="1"/>
          <p:nvPr/>
        </p:nvSpPr>
        <p:spPr>
          <a:xfrm>
            <a:off x="3317400" y="2357250"/>
            <a:ext cx="25092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Copy/paste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 recommend you download iconjar and import the iconjar file for the Streamline 3.0 set.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59"/>
          <p:cNvSpPr txBox="1"/>
          <p:nvPr/>
        </p:nvSpPr>
        <p:spPr>
          <a:xfrm>
            <a:off x="6366900" y="2357250"/>
            <a:ext cx="25092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Multiple weights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Streamline 3.0 full icon set includes light, regular, and bold weights to fit with any deck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6" name="Google Shape;39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975" y="1920450"/>
            <a:ext cx="219456" cy="2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7763" y="1920450"/>
            <a:ext cx="219456" cy="21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7 - Icons + text -- 2x2 Light">
  <p:cSld name="CUSTOM_2_1_2_1_1_1_4">
    <p:bg>
      <p:bgPr>
        <a:solidFill>
          <a:srgbClr val="FFFFFF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0"/>
          <p:cNvSpPr txBox="1"/>
          <p:nvPr/>
        </p:nvSpPr>
        <p:spPr>
          <a:xfrm>
            <a:off x="2938200" y="609600"/>
            <a:ext cx="32676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Icons with text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0" name="Google Shape;400;p60"/>
          <p:cNvSpPr txBox="1"/>
          <p:nvPr/>
        </p:nvSpPr>
        <p:spPr>
          <a:xfrm>
            <a:off x="882987" y="1891200"/>
            <a:ext cx="32676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Point 1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There are a few more icon-with-text options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following this layout slide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60"/>
          <p:cNvSpPr txBox="1"/>
          <p:nvPr/>
        </p:nvSpPr>
        <p:spPr>
          <a:xfrm>
            <a:off x="882987" y="3651000"/>
            <a:ext cx="32676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Point 3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Need more? Please simply duplicate the slide and add “cont.” to your title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p60"/>
          <p:cNvSpPr txBox="1"/>
          <p:nvPr/>
        </p:nvSpPr>
        <p:spPr>
          <a:xfrm>
            <a:off x="4789040" y="1891200"/>
            <a:ext cx="32676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Point 2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You’ll want to keep your icon-with-text combinations to a maximum of 4 per slide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60"/>
          <p:cNvSpPr txBox="1"/>
          <p:nvPr/>
        </p:nvSpPr>
        <p:spPr>
          <a:xfrm>
            <a:off x="4789040" y="3651000"/>
            <a:ext cx="32676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Point 4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These slides will look cleaner and more cohesive. I promise you :)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4" name="Google Shape;40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6675" y="1455500"/>
            <a:ext cx="253824" cy="25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600" y="1455500"/>
            <a:ext cx="253824" cy="25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6675" y="3215300"/>
            <a:ext cx="253824" cy="25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5761" y="3232488"/>
            <a:ext cx="226040" cy="226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- Guidance -- Type Headlines">
  <p:cSld name="CUSTOM_1_2">
    <p:bg>
      <p:bgPr>
        <a:solidFill>
          <a:srgbClr val="1C5D6A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/>
          <p:nvPr/>
        </p:nvSpPr>
        <p:spPr>
          <a:xfrm>
            <a:off x="2057400" y="0"/>
            <a:ext cx="708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7"/>
          <p:cNvSpPr/>
          <p:nvPr/>
        </p:nvSpPr>
        <p:spPr>
          <a:xfrm>
            <a:off x="1867125" y="2036850"/>
            <a:ext cx="400200" cy="400200"/>
          </a:xfrm>
          <a:prstGeom prst="diamond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7"/>
          <p:cNvSpPr txBox="1"/>
          <p:nvPr/>
        </p:nvSpPr>
        <p:spPr>
          <a:xfrm>
            <a:off x="2438400" y="388500"/>
            <a:ext cx="10611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9B99A"/>
                </a:solidFill>
                <a:latin typeface="Lato"/>
                <a:ea typeface="Lato"/>
                <a:cs typeface="Lato"/>
                <a:sym typeface="Lato"/>
              </a:rPr>
              <a:t>Special Heading</a:t>
            </a:r>
            <a:endParaRPr sz="800">
              <a:solidFill>
                <a:srgbClr val="19B99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Google Shape;27;p7"/>
          <p:cNvSpPr txBox="1"/>
          <p:nvPr/>
        </p:nvSpPr>
        <p:spPr>
          <a:xfrm>
            <a:off x="2438400" y="683100"/>
            <a:ext cx="6443700" cy="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42pt bold</a:t>
            </a:r>
            <a:endParaRPr b="1" sz="42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" name="Google Shape;28;p7"/>
          <p:cNvSpPr txBox="1"/>
          <p:nvPr/>
        </p:nvSpPr>
        <p:spPr>
          <a:xfrm>
            <a:off x="2438400" y="1624800"/>
            <a:ext cx="10611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9B99A"/>
                </a:solidFill>
                <a:latin typeface="Lato"/>
                <a:ea typeface="Lato"/>
                <a:cs typeface="Lato"/>
                <a:sym typeface="Lato"/>
              </a:rPr>
              <a:t>Headline 1</a:t>
            </a:r>
            <a:endParaRPr sz="800">
              <a:solidFill>
                <a:srgbClr val="19B99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" name="Google Shape;29;p7"/>
          <p:cNvSpPr txBox="1"/>
          <p:nvPr/>
        </p:nvSpPr>
        <p:spPr>
          <a:xfrm>
            <a:off x="2438400" y="1919400"/>
            <a:ext cx="22695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30pt bold</a:t>
            </a:r>
            <a:endParaRPr b="1" sz="30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Google Shape;30;p7"/>
          <p:cNvSpPr txBox="1"/>
          <p:nvPr/>
        </p:nvSpPr>
        <p:spPr>
          <a:xfrm>
            <a:off x="2438400" y="2650500"/>
            <a:ext cx="10611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9B99A"/>
                </a:solidFill>
                <a:latin typeface="Lato"/>
                <a:ea typeface="Lato"/>
                <a:cs typeface="Lato"/>
                <a:sym typeface="Lato"/>
              </a:rPr>
              <a:t>Headline 2</a:t>
            </a:r>
            <a:endParaRPr sz="800">
              <a:solidFill>
                <a:srgbClr val="19B99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" name="Google Shape;31;p7"/>
          <p:cNvSpPr txBox="1"/>
          <p:nvPr/>
        </p:nvSpPr>
        <p:spPr>
          <a:xfrm>
            <a:off x="2438400" y="2945100"/>
            <a:ext cx="22695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24 bold</a:t>
            </a:r>
            <a:endParaRPr b="1" sz="24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" name="Google Shape;32;p7"/>
          <p:cNvSpPr txBox="1"/>
          <p:nvPr/>
        </p:nvSpPr>
        <p:spPr>
          <a:xfrm>
            <a:off x="5088900" y="1624800"/>
            <a:ext cx="10611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9B99A"/>
                </a:solidFill>
                <a:latin typeface="Lato"/>
                <a:ea typeface="Lato"/>
                <a:cs typeface="Lato"/>
                <a:sym typeface="Lato"/>
              </a:rPr>
              <a:t>Headline 3</a:t>
            </a:r>
            <a:endParaRPr sz="800">
              <a:solidFill>
                <a:srgbClr val="19B99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" name="Google Shape;33;p7"/>
          <p:cNvSpPr txBox="1"/>
          <p:nvPr/>
        </p:nvSpPr>
        <p:spPr>
          <a:xfrm>
            <a:off x="5088900" y="1919400"/>
            <a:ext cx="22695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14pt bold</a:t>
            </a:r>
            <a:endParaRPr b="1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" name="Google Shape;34;p7"/>
          <p:cNvSpPr txBox="1"/>
          <p:nvPr/>
        </p:nvSpPr>
        <p:spPr>
          <a:xfrm>
            <a:off x="5088900" y="2650500"/>
            <a:ext cx="10611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9B99A"/>
                </a:solidFill>
                <a:latin typeface="Lato"/>
                <a:ea typeface="Lato"/>
                <a:cs typeface="Lato"/>
                <a:sym typeface="Lato"/>
              </a:rPr>
              <a:t>Headline 4</a:t>
            </a:r>
            <a:endParaRPr sz="800">
              <a:solidFill>
                <a:srgbClr val="19B99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" name="Google Shape;35;p7"/>
          <p:cNvSpPr txBox="1"/>
          <p:nvPr/>
        </p:nvSpPr>
        <p:spPr>
          <a:xfrm>
            <a:off x="5088900" y="2945100"/>
            <a:ext cx="226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5D6A"/>
                </a:solidFill>
                <a:latin typeface="Lato Black"/>
                <a:ea typeface="Lato Black"/>
                <a:cs typeface="Lato Black"/>
                <a:sym typeface="Lato Black"/>
              </a:rPr>
              <a:t>14pt black</a:t>
            </a:r>
            <a:endParaRPr>
              <a:solidFill>
                <a:srgbClr val="1C5D6A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6" name="Google Shape;36;p7"/>
          <p:cNvSpPr txBox="1"/>
          <p:nvPr/>
        </p:nvSpPr>
        <p:spPr>
          <a:xfrm>
            <a:off x="2438400" y="3633000"/>
            <a:ext cx="64437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9B99A"/>
                </a:solidFill>
                <a:latin typeface="Lato"/>
                <a:ea typeface="Lato"/>
                <a:cs typeface="Lato"/>
                <a:sym typeface="Lato"/>
              </a:rPr>
              <a:t>Bread-crumb for slide doc slides — use the Subheadlines style (shown on next page)</a:t>
            </a:r>
            <a:endParaRPr sz="800">
              <a:solidFill>
                <a:srgbClr val="19B99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" name="Google Shape;37;p7"/>
          <p:cNvSpPr txBox="1"/>
          <p:nvPr/>
        </p:nvSpPr>
        <p:spPr>
          <a:xfrm>
            <a:off x="2438400" y="3927600"/>
            <a:ext cx="64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Section title 14pt normal</a:t>
            </a:r>
            <a:r>
              <a:rPr b="1" lang="en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 / Page title 14pt bold</a:t>
            </a:r>
            <a:endParaRPr b="1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" name="Google Shape;38;p7"/>
          <p:cNvSpPr txBox="1"/>
          <p:nvPr/>
        </p:nvSpPr>
        <p:spPr>
          <a:xfrm>
            <a:off x="446250" y="304800"/>
            <a:ext cx="11730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Type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571500" y="1086900"/>
            <a:ext cx="9144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/>
        </p:nvSpPr>
        <p:spPr>
          <a:xfrm>
            <a:off x="198725" y="1472400"/>
            <a:ext cx="16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Brand Typeface</a:t>
            </a:r>
            <a:endParaRPr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" name="Google Shape;41;p7"/>
          <p:cNvSpPr txBox="1"/>
          <p:nvPr/>
        </p:nvSpPr>
        <p:spPr>
          <a:xfrm>
            <a:off x="198725" y="2025000"/>
            <a:ext cx="1668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Headlines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" name="Google Shape;42;p7"/>
          <p:cNvSpPr txBox="1"/>
          <p:nvPr/>
        </p:nvSpPr>
        <p:spPr>
          <a:xfrm>
            <a:off x="198725" y="2601300"/>
            <a:ext cx="1668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Paragraph</a:t>
            </a:r>
            <a:endParaRPr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8 - Icons + text -- 3 column Dark">
  <p:cSld name="CUSTOM_2_1_2_1_1_1_3_1_1">
    <p:bg>
      <p:bgPr>
        <a:solidFill>
          <a:srgbClr val="1C5D6A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1"/>
          <p:cNvSpPr txBox="1"/>
          <p:nvPr/>
        </p:nvSpPr>
        <p:spPr>
          <a:xfrm>
            <a:off x="1317900" y="609600"/>
            <a:ext cx="6508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Icons with text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61"/>
          <p:cNvSpPr txBox="1"/>
          <p:nvPr/>
        </p:nvSpPr>
        <p:spPr>
          <a:xfrm>
            <a:off x="267900" y="2357250"/>
            <a:ext cx="25092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Icons</a:t>
            </a:r>
            <a:endParaRPr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suggested iconography set recommended for use with this template is the Streamline 3.0 set.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1" name="Google Shape;411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0480" y="1920450"/>
            <a:ext cx="256032" cy="256032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1"/>
          <p:cNvSpPr txBox="1"/>
          <p:nvPr/>
        </p:nvSpPr>
        <p:spPr>
          <a:xfrm>
            <a:off x="3317400" y="2357250"/>
            <a:ext cx="25092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Copy/paste</a:t>
            </a:r>
            <a:endParaRPr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recommend you download iconjar and import the iconjar file for the Streamline 3.0 set.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61"/>
          <p:cNvSpPr txBox="1"/>
          <p:nvPr/>
        </p:nvSpPr>
        <p:spPr>
          <a:xfrm>
            <a:off x="6366900" y="2357250"/>
            <a:ext cx="25092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Multiple weights</a:t>
            </a:r>
            <a:endParaRPr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Streamline 3.0 full icon set includes light, regular, and bold weights to fit with any deck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4" name="Google Shape;41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975" y="1920450"/>
            <a:ext cx="219456" cy="2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7763" y="1920450"/>
            <a:ext cx="219456" cy="21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9 - Icons + text -- 2x2 Dark">
  <p:cSld name="CUSTOM_2_1_2_1_1_1_4_1">
    <p:bg>
      <p:bgPr>
        <a:solidFill>
          <a:srgbClr val="1C5D6A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2"/>
          <p:cNvSpPr txBox="1"/>
          <p:nvPr/>
        </p:nvSpPr>
        <p:spPr>
          <a:xfrm>
            <a:off x="2938200" y="609600"/>
            <a:ext cx="32676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Icons with text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p62"/>
          <p:cNvSpPr txBox="1"/>
          <p:nvPr/>
        </p:nvSpPr>
        <p:spPr>
          <a:xfrm>
            <a:off x="882987" y="1891200"/>
            <a:ext cx="32676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Point 1</a:t>
            </a:r>
            <a:endParaRPr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There are a few more icon-with-text options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following this layout slide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p62"/>
          <p:cNvSpPr txBox="1"/>
          <p:nvPr/>
        </p:nvSpPr>
        <p:spPr>
          <a:xfrm>
            <a:off x="882987" y="3651000"/>
            <a:ext cx="32676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Point 3</a:t>
            </a:r>
            <a:endParaRPr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Need more? Please simply duplicate the slide and add “cont.” to your title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62"/>
          <p:cNvSpPr txBox="1"/>
          <p:nvPr/>
        </p:nvSpPr>
        <p:spPr>
          <a:xfrm>
            <a:off x="4789040" y="1891200"/>
            <a:ext cx="32676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Point 2</a:t>
            </a:r>
            <a:endParaRPr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You’ll want to keep your icon-with-text combinations to a maximum of 4 per slide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62"/>
          <p:cNvSpPr txBox="1"/>
          <p:nvPr/>
        </p:nvSpPr>
        <p:spPr>
          <a:xfrm>
            <a:off x="4789040" y="3651000"/>
            <a:ext cx="32676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Point 4</a:t>
            </a:r>
            <a:endParaRPr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These slides will look cleaner and more cohesive. I promise you :)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2" name="Google Shape;422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6675" y="1455500"/>
            <a:ext cx="253824" cy="25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600" y="1455500"/>
            <a:ext cx="253824" cy="25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6675" y="3215300"/>
            <a:ext cx="253824" cy="25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5761" y="3232488"/>
            <a:ext cx="226040" cy="226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0 - Photography">
  <p:cSld name="CUSTOM_2_1_3_2">
    <p:bg>
      <p:bgPr>
        <a:solidFill>
          <a:srgbClr val="1C5D6A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3"/>
          <p:cNvSpPr txBox="1"/>
          <p:nvPr/>
        </p:nvSpPr>
        <p:spPr>
          <a:xfrm>
            <a:off x="517350" y="1877250"/>
            <a:ext cx="8109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Photography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63"/>
          <p:cNvSpPr txBox="1"/>
          <p:nvPr/>
        </p:nvSpPr>
        <p:spPr>
          <a:xfrm>
            <a:off x="517350" y="2580450"/>
            <a:ext cx="8109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Please adhere to the photography guidelines defined in these layouts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1 - Photography -- 50% Full Bleed">
  <p:cSld name="CUSTOM_3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5D6A">
              <a:alpha val="7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64"/>
          <p:cNvSpPr txBox="1"/>
          <p:nvPr/>
        </p:nvSpPr>
        <p:spPr>
          <a:xfrm>
            <a:off x="762000" y="1499700"/>
            <a:ext cx="77277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 a 50% CF Green box over 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full-bleed photo when 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Using text overlays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1 - Photography -- 50% Full Bleed 1">
  <p:cSld name="CUSTOM_3_1_1_1_2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2 - Photography -- White gradient">
  <p:cSld name="CUSTOM_2_1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87843"/>
                  <a:alpha val="73850"/>
                </a:srgbClr>
              </a:gs>
              <a:gs pos="100000">
                <a:srgbClr val="B3B3B3">
                  <a:alpha val="30588"/>
                  <a:alpha val="7385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66"/>
          <p:cNvSpPr txBox="1"/>
          <p:nvPr/>
        </p:nvSpPr>
        <p:spPr>
          <a:xfrm>
            <a:off x="3003600" y="430250"/>
            <a:ext cx="55308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Use a white gradient</a:t>
            </a:r>
            <a:endParaRPr b="1" sz="30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on light photos to</a:t>
            </a:r>
            <a:endParaRPr b="1" sz="30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create enough</a:t>
            </a:r>
            <a:endParaRPr b="1" sz="30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contrast for text</a:t>
            </a:r>
            <a:endParaRPr b="1" sz="30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You can grab the gradient swatch from this box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when you copy the slide for your presentation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3 - Photography -- Attribution">
  <p:cSld name="CUSTOM_2_1_2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7"/>
          <p:cNvSpPr/>
          <p:nvPr/>
        </p:nvSpPr>
        <p:spPr>
          <a:xfrm>
            <a:off x="6090335" y="4487377"/>
            <a:ext cx="2288100" cy="179100"/>
          </a:xfrm>
          <a:prstGeom prst="roundRect">
            <a:avLst>
              <a:gd fmla="val 16667" name="adj"/>
            </a:avLst>
          </a:prstGeom>
          <a:solidFill>
            <a:srgbClr val="FFFFFF">
              <a:alpha val="50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67"/>
          <p:cNvSpPr txBox="1"/>
          <p:nvPr/>
        </p:nvSpPr>
        <p:spPr>
          <a:xfrm>
            <a:off x="6090335" y="4429302"/>
            <a:ext cx="22881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Photographer; Source (</a:t>
            </a:r>
            <a:r>
              <a:rPr b="1" lang="en" sz="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example.flickr.com</a:t>
            </a:r>
            <a:r>
              <a:rPr b="1" lang="en" sz="8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 sz="8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4 - Photography -- Dark gradient">
  <p:cSld name="CUSTOM_2_1_2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696969">
                  <a:alpha val="52156"/>
                  <a:alpha val="73850"/>
                </a:srgbClr>
              </a:gs>
              <a:gs pos="100000">
                <a:srgbClr val="1D1D1D">
                  <a:alpha val="74509"/>
                  <a:alpha val="7385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68"/>
          <p:cNvSpPr txBox="1"/>
          <p:nvPr/>
        </p:nvSpPr>
        <p:spPr>
          <a:xfrm>
            <a:off x="762000" y="2199475"/>
            <a:ext cx="5530800" cy="22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Sometimes you’ll have a darker photo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and you’ll want to control the gradient.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 a dark gradient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overlay to create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enough contrast for text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 - Photography -- Column 1">
  <p:cSld name="CUSTOM_3_1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9"/>
          <p:cNvSpPr/>
          <p:nvPr/>
        </p:nvSpPr>
        <p:spPr>
          <a:xfrm>
            <a:off x="4560100" y="0"/>
            <a:ext cx="3054000" cy="5143500"/>
          </a:xfrm>
          <a:prstGeom prst="rect">
            <a:avLst/>
          </a:prstGeom>
          <a:solidFill>
            <a:srgbClr val="1C5D6A">
              <a:alpha val="8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69"/>
          <p:cNvSpPr txBox="1"/>
          <p:nvPr/>
        </p:nvSpPr>
        <p:spPr>
          <a:xfrm>
            <a:off x="4560100" y="304800"/>
            <a:ext cx="3054000" cy="13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 a transparent overlay over a full-width photo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p69"/>
          <p:cNvSpPr txBox="1"/>
          <p:nvPr/>
        </p:nvSpPr>
        <p:spPr>
          <a:xfrm>
            <a:off x="4855000" y="2299095"/>
            <a:ext cx="24642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Place this column wherever it makes sense on the photo. select all and then move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text column.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69"/>
          <p:cNvSpPr/>
          <p:nvPr/>
        </p:nvSpPr>
        <p:spPr>
          <a:xfrm>
            <a:off x="5629900" y="1872750"/>
            <a:ext cx="9144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6 - Photography -- Column 2">
  <p:cSld name="CUSTOM_2_1_2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0"/>
          <p:cNvSpPr/>
          <p:nvPr/>
        </p:nvSpPr>
        <p:spPr>
          <a:xfrm>
            <a:off x="868175" y="0"/>
            <a:ext cx="3054000" cy="5143500"/>
          </a:xfrm>
          <a:prstGeom prst="rect">
            <a:avLst/>
          </a:prstGeom>
          <a:solidFill>
            <a:srgbClr val="1C5D6A">
              <a:alpha val="8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70"/>
          <p:cNvSpPr txBox="1"/>
          <p:nvPr/>
        </p:nvSpPr>
        <p:spPr>
          <a:xfrm>
            <a:off x="868175" y="304800"/>
            <a:ext cx="30540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Voiceover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points only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0" name="Google Shape;450;p70"/>
          <p:cNvSpPr txBox="1"/>
          <p:nvPr/>
        </p:nvSpPr>
        <p:spPr>
          <a:xfrm>
            <a:off x="1163075" y="1738621"/>
            <a:ext cx="24642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Point 1</a:t>
            </a:r>
            <a:endParaRPr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51" name="Google Shape;451;p70"/>
          <p:cNvSpPr/>
          <p:nvPr/>
        </p:nvSpPr>
        <p:spPr>
          <a:xfrm>
            <a:off x="1937975" y="1406523"/>
            <a:ext cx="9144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70"/>
          <p:cNvSpPr txBox="1"/>
          <p:nvPr/>
        </p:nvSpPr>
        <p:spPr>
          <a:xfrm>
            <a:off x="1163075" y="2238721"/>
            <a:ext cx="24642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Lato Light"/>
                <a:ea typeface="Lato Light"/>
                <a:cs typeface="Lato Light"/>
                <a:sym typeface="Lato Light"/>
              </a:rPr>
              <a:t>Point 2</a:t>
            </a:r>
            <a:endParaRPr>
              <a:solidFill>
                <a:srgbClr val="F3F3F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53" name="Google Shape;453;p70"/>
          <p:cNvSpPr txBox="1"/>
          <p:nvPr/>
        </p:nvSpPr>
        <p:spPr>
          <a:xfrm>
            <a:off x="1163075" y="2738821"/>
            <a:ext cx="24642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Lato Light"/>
                <a:ea typeface="Lato Light"/>
                <a:cs typeface="Lato Light"/>
                <a:sym typeface="Lato Light"/>
              </a:rPr>
              <a:t>Point 3</a:t>
            </a:r>
            <a:endParaRPr>
              <a:solidFill>
                <a:srgbClr val="F3F3F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54" name="Google Shape;454;p70"/>
          <p:cNvSpPr txBox="1"/>
          <p:nvPr/>
        </p:nvSpPr>
        <p:spPr>
          <a:xfrm>
            <a:off x="1163075" y="3238921"/>
            <a:ext cx="24642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Lato Light"/>
                <a:ea typeface="Lato Light"/>
                <a:cs typeface="Lato Light"/>
                <a:sym typeface="Lato Light"/>
              </a:rPr>
              <a:t>Point 4</a:t>
            </a:r>
            <a:endParaRPr>
              <a:solidFill>
                <a:srgbClr val="F3F3F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 - Guidance -- Type Paragraph">
  <p:cSld name="CUSTOM_1_1">
    <p:bg>
      <p:bgPr>
        <a:solidFill>
          <a:srgbClr val="1C5D6A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>
            <a:off x="2057400" y="0"/>
            <a:ext cx="708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/>
          <p:nvPr/>
        </p:nvSpPr>
        <p:spPr>
          <a:xfrm>
            <a:off x="1867125" y="2613150"/>
            <a:ext cx="400200" cy="400200"/>
          </a:xfrm>
          <a:prstGeom prst="diamond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/>
        </p:nvSpPr>
        <p:spPr>
          <a:xfrm>
            <a:off x="2438400" y="388500"/>
            <a:ext cx="17136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9B99A"/>
                </a:solidFill>
                <a:latin typeface="Lato"/>
                <a:ea typeface="Lato"/>
                <a:cs typeface="Lato"/>
                <a:sym typeface="Lato"/>
              </a:rPr>
              <a:t>Sub-headlines, large paragraphs</a:t>
            </a:r>
            <a:endParaRPr sz="800">
              <a:solidFill>
                <a:srgbClr val="19B99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" name="Google Shape;47;p8"/>
          <p:cNvSpPr txBox="1"/>
          <p:nvPr/>
        </p:nvSpPr>
        <p:spPr>
          <a:xfrm>
            <a:off x="2438400" y="683100"/>
            <a:ext cx="17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14pt normal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" name="Google Shape;48;p8"/>
          <p:cNvSpPr txBox="1"/>
          <p:nvPr/>
        </p:nvSpPr>
        <p:spPr>
          <a:xfrm>
            <a:off x="2438400" y="1235700"/>
            <a:ext cx="17136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9B99A"/>
                </a:solidFill>
                <a:latin typeface="Lato"/>
                <a:ea typeface="Lato"/>
                <a:cs typeface="Lato"/>
                <a:sym typeface="Lato"/>
              </a:rPr>
              <a:t>Sub-headlines, large paragraphs</a:t>
            </a:r>
            <a:endParaRPr sz="800">
              <a:solidFill>
                <a:srgbClr val="19B99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" name="Google Shape;49;p8"/>
          <p:cNvSpPr txBox="1"/>
          <p:nvPr/>
        </p:nvSpPr>
        <p:spPr>
          <a:xfrm>
            <a:off x="2438400" y="1530300"/>
            <a:ext cx="17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14pt normal</a:t>
            </a:r>
            <a:endParaRPr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" name="Google Shape;50;p8"/>
          <p:cNvSpPr txBox="1"/>
          <p:nvPr/>
        </p:nvSpPr>
        <p:spPr>
          <a:xfrm>
            <a:off x="2438400" y="2073563"/>
            <a:ext cx="17136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9B99A"/>
                </a:solidFill>
                <a:latin typeface="Lato"/>
                <a:ea typeface="Lato"/>
                <a:cs typeface="Lato"/>
                <a:sym typeface="Lato"/>
              </a:rPr>
              <a:t>Primary Paragraph</a:t>
            </a:r>
            <a:endParaRPr sz="800">
              <a:solidFill>
                <a:srgbClr val="19B99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" name="Google Shape;51;p8"/>
          <p:cNvSpPr txBox="1"/>
          <p:nvPr/>
        </p:nvSpPr>
        <p:spPr>
          <a:xfrm>
            <a:off x="2438400" y="2368174"/>
            <a:ext cx="1713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12pt normal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" name="Google Shape;52;p8"/>
          <p:cNvSpPr txBox="1"/>
          <p:nvPr/>
        </p:nvSpPr>
        <p:spPr>
          <a:xfrm>
            <a:off x="2438400" y="2875475"/>
            <a:ext cx="28980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9B99A"/>
                </a:solidFill>
                <a:latin typeface="Lato"/>
                <a:ea typeface="Lato"/>
                <a:cs typeface="Lato"/>
                <a:sym typeface="Lato"/>
              </a:rPr>
              <a:t>Meta-data &amp; caption; long form text for slide doc slides</a:t>
            </a:r>
            <a:endParaRPr sz="800">
              <a:solidFill>
                <a:srgbClr val="19B99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" name="Google Shape;53;p8"/>
          <p:cNvSpPr txBox="1"/>
          <p:nvPr/>
        </p:nvSpPr>
        <p:spPr>
          <a:xfrm>
            <a:off x="2438400" y="3170075"/>
            <a:ext cx="17136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8pt normal</a:t>
            </a:r>
            <a:endParaRPr sz="8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" name="Google Shape;54;p8"/>
          <p:cNvSpPr txBox="1"/>
          <p:nvPr/>
        </p:nvSpPr>
        <p:spPr>
          <a:xfrm>
            <a:off x="446250" y="304800"/>
            <a:ext cx="11730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Type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" name="Google Shape;55;p8"/>
          <p:cNvSpPr/>
          <p:nvPr/>
        </p:nvSpPr>
        <p:spPr>
          <a:xfrm>
            <a:off x="571500" y="1086900"/>
            <a:ext cx="9144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 txBox="1"/>
          <p:nvPr/>
        </p:nvSpPr>
        <p:spPr>
          <a:xfrm>
            <a:off x="198725" y="1472400"/>
            <a:ext cx="16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Brand Typeface</a:t>
            </a:r>
            <a:endParaRPr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" name="Google Shape;57;p8"/>
          <p:cNvSpPr txBox="1"/>
          <p:nvPr/>
        </p:nvSpPr>
        <p:spPr>
          <a:xfrm>
            <a:off x="198725" y="2025000"/>
            <a:ext cx="1668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Headlines</a:t>
            </a:r>
            <a:endParaRPr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" name="Google Shape;58;p8"/>
          <p:cNvSpPr txBox="1"/>
          <p:nvPr/>
        </p:nvSpPr>
        <p:spPr>
          <a:xfrm>
            <a:off x="198725" y="2601300"/>
            <a:ext cx="1668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Paragraph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7 - Photography -- Icon + Text">
  <p:cSld name="CUSTOM_3_1_1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43434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71"/>
          <p:cNvSpPr txBox="1"/>
          <p:nvPr/>
        </p:nvSpPr>
        <p:spPr>
          <a:xfrm>
            <a:off x="2834668" y="1795200"/>
            <a:ext cx="40821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CF Black background with 40% opacity full photo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8" name="Google Shape;458;p71"/>
          <p:cNvCxnSpPr/>
          <p:nvPr/>
        </p:nvCxnSpPr>
        <p:spPr>
          <a:xfrm>
            <a:off x="2762925" y="1985655"/>
            <a:ext cx="0" cy="375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9" name="Google Shape;45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237" y="1948906"/>
            <a:ext cx="351130" cy="35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8 - Photography -- Customer Quote">
  <p:cSld name="CUSTOM_3_1_3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2"/>
          <p:cNvSpPr txBox="1"/>
          <p:nvPr/>
        </p:nvSpPr>
        <p:spPr>
          <a:xfrm>
            <a:off x="381000" y="304800"/>
            <a:ext cx="4419300" cy="3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1C5D6A"/>
              </a:solidFill>
              <a:latin typeface="Alex Brush"/>
              <a:ea typeface="Alex Brush"/>
              <a:cs typeface="Alex Brush"/>
              <a:sym typeface="Alex Bru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is a customer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quote slide. This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woman has some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really awesome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things to say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about us.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2" name="Google Shape;462;p72"/>
          <p:cNvSpPr txBox="1"/>
          <p:nvPr/>
        </p:nvSpPr>
        <p:spPr>
          <a:xfrm>
            <a:off x="381000" y="4182467"/>
            <a:ext cx="64437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Michelle Michaels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Project Manager, Giphy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72"/>
          <p:cNvSpPr/>
          <p:nvPr/>
        </p:nvSpPr>
        <p:spPr>
          <a:xfrm>
            <a:off x="507373" y="3926575"/>
            <a:ext cx="274200" cy="2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4" name="Google Shape;464;p72"/>
          <p:cNvSpPr txBox="1"/>
          <p:nvPr/>
        </p:nvSpPr>
        <p:spPr>
          <a:xfrm>
            <a:off x="381000" y="152400"/>
            <a:ext cx="7727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“</a:t>
            </a:r>
            <a:endParaRPr b="1" sz="9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8 - Photography -- Customer Quote 1">
  <p:cSld name="CUSTOM_3_1_3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9 - Screenshots">
  <p:cSld name="CUSTOM_2_1_3_2_1">
    <p:bg>
      <p:bgPr>
        <a:solidFill>
          <a:srgbClr val="1C5D6A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4"/>
          <p:cNvSpPr txBox="1"/>
          <p:nvPr/>
        </p:nvSpPr>
        <p:spPr>
          <a:xfrm>
            <a:off x="517350" y="1877250"/>
            <a:ext cx="8109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Screenshots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8" name="Google Shape;468;p74"/>
          <p:cNvSpPr txBox="1"/>
          <p:nvPr/>
        </p:nvSpPr>
        <p:spPr>
          <a:xfrm>
            <a:off x="517350" y="2580450"/>
            <a:ext cx="8109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Full-bleed with desktop background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0 - Screenshot Intro">
  <p:cSld name="CUSTOM_2_1_3_2_1_1">
    <p:bg>
      <p:bgPr>
        <a:solidFill>
          <a:srgbClr val="1C5D6A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3025" y="581625"/>
            <a:ext cx="8177948" cy="4561876"/>
          </a:xfrm>
          <a:prstGeom prst="rect">
            <a:avLst/>
          </a:prstGeom>
          <a:noFill/>
          <a:ln>
            <a:noFill/>
          </a:ln>
          <a:effectLst>
            <a:outerShdw blurRad="571500" rotWithShape="0" algn="tl" dir="5340000" dist="190500">
              <a:srgbClr val="343434">
                <a:alpha val="62000"/>
              </a:srgbClr>
            </a:outerShdw>
          </a:effectLst>
        </p:spPr>
      </p:pic>
      <p:pic>
        <p:nvPicPr>
          <p:cNvPr id="471" name="Google Shape;47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25" y="351836"/>
            <a:ext cx="8174746" cy="238813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5D6A">
              <a:alpha val="9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75"/>
          <p:cNvSpPr txBox="1"/>
          <p:nvPr/>
        </p:nvSpPr>
        <p:spPr>
          <a:xfrm>
            <a:off x="517350" y="1773750"/>
            <a:ext cx="8109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Screenshot intro text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75"/>
          <p:cNvSpPr txBox="1"/>
          <p:nvPr/>
        </p:nvSpPr>
        <p:spPr>
          <a:xfrm>
            <a:off x="517350" y="1445100"/>
            <a:ext cx="8109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FFFF"/>
                </a:solidFill>
                <a:latin typeface="Lato"/>
                <a:ea typeface="Lato"/>
                <a:cs typeface="Lato"/>
                <a:sym typeface="Lato"/>
              </a:rPr>
              <a:t>INTRODUCING</a:t>
            </a:r>
            <a:endParaRPr>
              <a:solidFill>
                <a:srgbClr val="CA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1 - Screenshot -- Background">
  <p:cSld name="CUSTOM_3_2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2 - Screenshot -- Blank web browser">
  <p:cSld name="CUSTOM_3_2_1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77"/>
          <p:cNvSpPr/>
          <p:nvPr/>
        </p:nvSpPr>
        <p:spPr>
          <a:xfrm>
            <a:off x="484650" y="590650"/>
            <a:ext cx="8174700" cy="4561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0" rotWithShape="0" algn="tl" dir="5340000" dist="190500">
              <a:srgbClr val="343434">
                <a:alpha val="6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25" y="351836"/>
            <a:ext cx="8174746" cy="2388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1" name="Google Shape;481;p77"/>
          <p:cNvCxnSpPr>
            <a:stCxn id="482" idx="1"/>
          </p:cNvCxnSpPr>
          <p:nvPr/>
        </p:nvCxnSpPr>
        <p:spPr>
          <a:xfrm rot="10800000">
            <a:off x="1498350" y="1989458"/>
            <a:ext cx="762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83" name="Google Shape;483;p77"/>
          <p:cNvSpPr txBox="1"/>
          <p:nvPr/>
        </p:nvSpPr>
        <p:spPr>
          <a:xfrm>
            <a:off x="517350" y="1877250"/>
            <a:ext cx="8109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Add screenshot</a:t>
            </a:r>
            <a:endParaRPr b="1" sz="4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4" name="Google Shape;484;p77"/>
          <p:cNvSpPr txBox="1"/>
          <p:nvPr/>
        </p:nvSpPr>
        <p:spPr>
          <a:xfrm>
            <a:off x="517350" y="2580450"/>
            <a:ext cx="81093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Screenshot goes over the white background.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Do not delete the background, it has the necessary drop shadow applied.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3 - Screenshot -- Call out 1">
  <p:cSld name="CUSTOM_3_2_1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8"/>
          <p:cNvSpPr/>
          <p:nvPr/>
        </p:nvSpPr>
        <p:spPr>
          <a:xfrm>
            <a:off x="484650" y="590650"/>
            <a:ext cx="8174700" cy="4561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0" rotWithShape="0" algn="tl" dir="5340000" dist="190500">
              <a:srgbClr val="343434">
                <a:alpha val="6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025" y="581625"/>
            <a:ext cx="8177948" cy="456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25" y="351836"/>
            <a:ext cx="8174746" cy="238813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78"/>
          <p:cNvSpPr/>
          <p:nvPr/>
        </p:nvSpPr>
        <p:spPr>
          <a:xfrm>
            <a:off x="484650" y="590650"/>
            <a:ext cx="8174700" cy="4561800"/>
          </a:xfrm>
          <a:prstGeom prst="rect">
            <a:avLst/>
          </a:prstGeom>
          <a:solidFill>
            <a:srgbClr val="1C5D6A">
              <a:alpha val="9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78"/>
          <p:cNvSpPr txBox="1"/>
          <p:nvPr/>
        </p:nvSpPr>
        <p:spPr>
          <a:xfrm>
            <a:off x="2260650" y="1133408"/>
            <a:ext cx="2911800" cy="17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Creating a call-out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call-out is a duplicate screenshot from below with a crop applied to it. Duplicate this slide and replace both screenshots to create the same call-out effect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2" name="Google Shape;492;p78"/>
          <p:cNvPicPr preferRelativeResize="0"/>
          <p:nvPr/>
        </p:nvPicPr>
        <p:blipFill rotWithShape="1">
          <a:blip r:embed="rId3">
            <a:alphaModFix/>
          </a:blip>
          <a:srcRect b="21512" l="0" r="87564" t="8844"/>
          <a:stretch/>
        </p:blipFill>
        <p:spPr>
          <a:xfrm>
            <a:off x="481650" y="992925"/>
            <a:ext cx="1016700" cy="317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Google Shape;493;p78"/>
          <p:cNvCxnSpPr>
            <a:stCxn id="491" idx="1"/>
          </p:cNvCxnSpPr>
          <p:nvPr/>
        </p:nvCxnSpPr>
        <p:spPr>
          <a:xfrm rot="10800000">
            <a:off x="1498350" y="1989458"/>
            <a:ext cx="762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4 - Screenshot -- Multiple Talking Points">
  <p:cSld name="CUSTOM_2_1_3_2_1_2">
    <p:bg>
      <p:bgPr>
        <a:solidFill>
          <a:srgbClr val="1C5D6A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9"/>
          <p:cNvSpPr txBox="1"/>
          <p:nvPr/>
        </p:nvSpPr>
        <p:spPr>
          <a:xfrm>
            <a:off x="517350" y="1877250"/>
            <a:ext cx="8109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Screenshots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6" name="Google Shape;496;p79"/>
          <p:cNvSpPr txBox="1"/>
          <p:nvPr/>
        </p:nvSpPr>
        <p:spPr>
          <a:xfrm>
            <a:off x="517350" y="2580450"/>
            <a:ext cx="8109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 when you need multiple talking points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5 - Screenshot -- Talking Points">
  <p:cSld name="CUSTOM_2_1_3_2_1_2_1">
    <p:bg>
      <p:bgPr>
        <a:solidFill>
          <a:srgbClr val="1C5D6A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0"/>
          <p:cNvSpPr/>
          <p:nvPr/>
        </p:nvSpPr>
        <p:spPr>
          <a:xfrm>
            <a:off x="4149495" y="960013"/>
            <a:ext cx="7502700" cy="4186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0" rotWithShape="0" algn="tl" dir="5340000" dist="190500">
              <a:srgbClr val="343434">
                <a:alpha val="6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80"/>
          <p:cNvSpPr txBox="1"/>
          <p:nvPr/>
        </p:nvSpPr>
        <p:spPr>
          <a:xfrm>
            <a:off x="762000" y="304800"/>
            <a:ext cx="6443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CONTEXT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0" name="Google Shape;500;p80"/>
          <p:cNvSpPr/>
          <p:nvPr/>
        </p:nvSpPr>
        <p:spPr>
          <a:xfrm>
            <a:off x="865950" y="763008"/>
            <a:ext cx="2742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80"/>
          <p:cNvSpPr txBox="1"/>
          <p:nvPr/>
        </p:nvSpPr>
        <p:spPr>
          <a:xfrm>
            <a:off x="762000" y="1088700"/>
            <a:ext cx="32676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Usage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 when referencing a site or program. Do not use if you need to show a full screenshot.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2" name="Google Shape;502;p80"/>
          <p:cNvSpPr txBox="1"/>
          <p:nvPr/>
        </p:nvSpPr>
        <p:spPr>
          <a:xfrm>
            <a:off x="762000" y="2494200"/>
            <a:ext cx="3267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 call-outs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dark background is not meant to be used when adding callouts.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3" name="Google Shape;503;p80"/>
          <p:cNvSpPr txBox="1"/>
          <p:nvPr/>
        </p:nvSpPr>
        <p:spPr>
          <a:xfrm>
            <a:off x="762000" y="3676800"/>
            <a:ext cx="3267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Sizing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area shown is not the full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area of the screenshot.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4" name="Google Shape;504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48004" y="959978"/>
            <a:ext cx="7505595" cy="4186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473" y="749081"/>
            <a:ext cx="7502669" cy="219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 - Guidance -- Color">
  <p:cSld name="CUSTOM_4">
    <p:bg>
      <p:bgPr>
        <a:solidFill>
          <a:srgbClr val="343434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247250" y="230800"/>
            <a:ext cx="649500" cy="179100"/>
          </a:xfrm>
          <a:prstGeom prst="roundRect">
            <a:avLst>
              <a:gd fmla="val 16667" name="adj"/>
            </a:avLst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/>
        </p:nvSpPr>
        <p:spPr>
          <a:xfrm>
            <a:off x="1350150" y="2324400"/>
            <a:ext cx="64437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COLOR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" name="Google Shape;62;p9"/>
          <p:cNvSpPr txBox="1"/>
          <p:nvPr/>
        </p:nvSpPr>
        <p:spPr>
          <a:xfrm>
            <a:off x="1350150" y="1984800"/>
            <a:ext cx="64437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B99A"/>
                </a:solidFill>
                <a:latin typeface="Lato"/>
                <a:ea typeface="Lato"/>
                <a:cs typeface="Lato"/>
                <a:sym typeface="Lato"/>
              </a:rPr>
              <a:t>Tools</a:t>
            </a:r>
            <a:endParaRPr sz="1200">
              <a:solidFill>
                <a:srgbClr val="19B99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" name="Google Shape;63;p9"/>
          <p:cNvSpPr txBox="1"/>
          <p:nvPr/>
        </p:nvSpPr>
        <p:spPr>
          <a:xfrm>
            <a:off x="4247250" y="172725"/>
            <a:ext cx="6495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HOW-TO</a:t>
            </a:r>
            <a:endParaRPr b="1" sz="8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6 - Screenshot -- Talking Points + Call Out 1">
  <p:cSld name="CUSTOM_2_1_3_2_1_2_1_1">
    <p:bg>
      <p:bgPr>
        <a:solidFill>
          <a:srgbClr val="FFFFFF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/>
          <p:nvPr/>
        </p:nvSpPr>
        <p:spPr>
          <a:xfrm>
            <a:off x="4149495" y="960013"/>
            <a:ext cx="7502700" cy="4186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0" rotWithShape="0" algn="tl" dir="5340000" dist="190500">
              <a:srgbClr val="343434">
                <a:alpha val="6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81"/>
          <p:cNvSpPr txBox="1"/>
          <p:nvPr/>
        </p:nvSpPr>
        <p:spPr>
          <a:xfrm>
            <a:off x="762000" y="304800"/>
            <a:ext cx="6443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CONTEXT</a:t>
            </a:r>
            <a:endParaRPr b="1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9" name="Google Shape;509;p81"/>
          <p:cNvSpPr/>
          <p:nvPr/>
        </p:nvSpPr>
        <p:spPr>
          <a:xfrm>
            <a:off x="865950" y="763008"/>
            <a:ext cx="2742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81"/>
          <p:cNvSpPr txBox="1"/>
          <p:nvPr/>
        </p:nvSpPr>
        <p:spPr>
          <a:xfrm>
            <a:off x="762000" y="1088700"/>
            <a:ext cx="32676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Usage</a:t>
            </a:r>
            <a:endParaRPr b="1" sz="24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Use when referencing a site or program. Do not use if you need to show a full screenshot.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1" name="Google Shape;511;p81"/>
          <p:cNvSpPr txBox="1"/>
          <p:nvPr/>
        </p:nvSpPr>
        <p:spPr>
          <a:xfrm>
            <a:off x="762000" y="2494200"/>
            <a:ext cx="3267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No call-outs</a:t>
            </a:r>
            <a:endParaRPr b="1" sz="24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The dark background is not meant to be used when adding callouts.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81"/>
          <p:cNvSpPr txBox="1"/>
          <p:nvPr/>
        </p:nvSpPr>
        <p:spPr>
          <a:xfrm>
            <a:off x="762000" y="3676800"/>
            <a:ext cx="3267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Sizing</a:t>
            </a:r>
            <a:endParaRPr b="1" sz="24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The area shown is not the full 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area of the screenshot.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3" name="Google Shape;513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48004" y="959978"/>
            <a:ext cx="7505595" cy="4186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473" y="749081"/>
            <a:ext cx="7502669" cy="21917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81"/>
          <p:cNvSpPr/>
          <p:nvPr/>
        </p:nvSpPr>
        <p:spPr>
          <a:xfrm>
            <a:off x="4149500" y="968250"/>
            <a:ext cx="8174700" cy="4186800"/>
          </a:xfrm>
          <a:prstGeom prst="rect">
            <a:avLst/>
          </a:prstGeom>
          <a:solidFill>
            <a:srgbClr val="1C5D6A">
              <a:alpha val="9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6" name="Google Shape;516;p81"/>
          <p:cNvPicPr preferRelativeResize="0"/>
          <p:nvPr/>
        </p:nvPicPr>
        <p:blipFill rotWithShape="1">
          <a:blip r:embed="rId2">
            <a:alphaModFix/>
          </a:blip>
          <a:srcRect b="50245" l="15100" r="69676" t="22464"/>
          <a:stretch/>
        </p:blipFill>
        <p:spPr>
          <a:xfrm>
            <a:off x="5280660" y="1908810"/>
            <a:ext cx="1143000" cy="114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17" name="Google Shape;517;p81"/>
          <p:cNvSpPr txBox="1"/>
          <p:nvPr/>
        </p:nvSpPr>
        <p:spPr>
          <a:xfrm>
            <a:off x="5058925" y="3254675"/>
            <a:ext cx="36336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Please remember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 don’t always need the line or text at all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7 - Screenshot -- Talking Points + Call Out 2">
  <p:cSld name="CUSTOM_1_4_3_1">
    <p:bg>
      <p:bgPr>
        <a:solidFill>
          <a:srgbClr val="1C5D6A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2"/>
          <p:cNvSpPr/>
          <p:nvPr/>
        </p:nvSpPr>
        <p:spPr>
          <a:xfrm>
            <a:off x="2057400" y="0"/>
            <a:ext cx="708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82"/>
          <p:cNvSpPr/>
          <p:nvPr/>
        </p:nvSpPr>
        <p:spPr>
          <a:xfrm>
            <a:off x="1867025" y="1746600"/>
            <a:ext cx="400200" cy="400200"/>
          </a:xfrm>
          <a:prstGeom prst="diamond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82"/>
          <p:cNvSpPr txBox="1"/>
          <p:nvPr/>
        </p:nvSpPr>
        <p:spPr>
          <a:xfrm>
            <a:off x="99425" y="381000"/>
            <a:ext cx="18669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Primarily VO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with screen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2" name="Google Shape;522;p82"/>
          <p:cNvSpPr/>
          <p:nvPr/>
        </p:nvSpPr>
        <p:spPr>
          <a:xfrm>
            <a:off x="571500" y="1338300"/>
            <a:ext cx="9144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82"/>
          <p:cNvSpPr txBox="1"/>
          <p:nvPr/>
        </p:nvSpPr>
        <p:spPr>
          <a:xfrm>
            <a:off x="198725" y="1746600"/>
            <a:ext cx="16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Point 1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4" name="Google Shape;524;p82"/>
          <p:cNvSpPr txBox="1"/>
          <p:nvPr/>
        </p:nvSpPr>
        <p:spPr>
          <a:xfrm>
            <a:off x="198725" y="2299200"/>
            <a:ext cx="1668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Point 2</a:t>
            </a:r>
            <a:endParaRPr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5" name="Google Shape;525;p82"/>
          <p:cNvSpPr txBox="1"/>
          <p:nvPr/>
        </p:nvSpPr>
        <p:spPr>
          <a:xfrm>
            <a:off x="198725" y="2875500"/>
            <a:ext cx="1668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Point 3</a:t>
            </a:r>
            <a:endParaRPr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6" name="Google Shape;526;p82"/>
          <p:cNvSpPr txBox="1"/>
          <p:nvPr/>
        </p:nvSpPr>
        <p:spPr>
          <a:xfrm>
            <a:off x="198725" y="3451800"/>
            <a:ext cx="1668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29FA8"/>
                </a:solidFill>
                <a:latin typeface="Lato"/>
                <a:ea typeface="Lato"/>
                <a:cs typeface="Lato"/>
                <a:sym typeface="Lato"/>
              </a:rPr>
              <a:t>Point 4</a:t>
            </a:r>
            <a:endParaRPr>
              <a:solidFill>
                <a:srgbClr val="929F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7" name="Google Shape;527;p82"/>
          <p:cNvSpPr/>
          <p:nvPr/>
        </p:nvSpPr>
        <p:spPr>
          <a:xfrm>
            <a:off x="2605373" y="540146"/>
            <a:ext cx="8390700" cy="4682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0" rotWithShape="0" algn="tl" dir="5340000" dist="190500">
              <a:srgbClr val="343434">
                <a:alpha val="6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8" name="Google Shape;528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3705" y="540108"/>
            <a:ext cx="8393901" cy="4682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347" y="304250"/>
            <a:ext cx="8390605" cy="24512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82"/>
          <p:cNvSpPr/>
          <p:nvPr/>
        </p:nvSpPr>
        <p:spPr>
          <a:xfrm>
            <a:off x="2605378" y="549358"/>
            <a:ext cx="9142200" cy="4682100"/>
          </a:xfrm>
          <a:prstGeom prst="rect">
            <a:avLst/>
          </a:prstGeom>
          <a:solidFill>
            <a:srgbClr val="1C5D6A">
              <a:alpha val="9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1" name="Google Shape;531;p82"/>
          <p:cNvPicPr preferRelativeResize="0"/>
          <p:nvPr/>
        </p:nvPicPr>
        <p:blipFill rotWithShape="1">
          <a:blip r:embed="rId2">
            <a:alphaModFix/>
          </a:blip>
          <a:srcRect b="57998" l="13619" r="35523" t="14711"/>
          <a:stretch/>
        </p:blipFill>
        <p:spPr>
          <a:xfrm>
            <a:off x="3746050" y="1237806"/>
            <a:ext cx="4269600" cy="12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82"/>
          <p:cNvSpPr txBox="1"/>
          <p:nvPr/>
        </p:nvSpPr>
        <p:spPr>
          <a:xfrm>
            <a:off x="3680620" y="3243125"/>
            <a:ext cx="36336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Shape usage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Please only use circles, rectangles, and rounded rectangles to call attention to a particular part of a screenshot, for the sake of consistency.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3" name="Google Shape;533;p82"/>
          <p:cNvCxnSpPr/>
          <p:nvPr/>
        </p:nvCxnSpPr>
        <p:spPr>
          <a:xfrm rot="10800000">
            <a:off x="3852087" y="2599705"/>
            <a:ext cx="0" cy="67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8 - Data Viz">
  <p:cSld name="CUSTOM_2_1_3_2_1_2_2">
    <p:bg>
      <p:bgPr>
        <a:solidFill>
          <a:srgbClr val="1C5D6A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3"/>
          <p:cNvSpPr txBox="1"/>
          <p:nvPr/>
        </p:nvSpPr>
        <p:spPr>
          <a:xfrm>
            <a:off x="517350" y="1877250"/>
            <a:ext cx="8109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viz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6" name="Google Shape;536;p83"/>
          <p:cNvSpPr txBox="1"/>
          <p:nvPr/>
        </p:nvSpPr>
        <p:spPr>
          <a:xfrm>
            <a:off x="517350" y="2580450"/>
            <a:ext cx="8109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Charts &amp; graphs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9 - Data Viz -- Chart + Supporting Text">
  <p:cSld name="CUSTOM_2_1_3_2_1_2_1_1_1">
    <p:bg>
      <p:bgPr>
        <a:solidFill>
          <a:srgbClr val="FFFFFF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4"/>
          <p:cNvSpPr txBox="1"/>
          <p:nvPr/>
        </p:nvSpPr>
        <p:spPr>
          <a:xfrm>
            <a:off x="381000" y="304800"/>
            <a:ext cx="4338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CHART WITH SUPPORTING TEXT</a:t>
            </a:r>
            <a:endParaRPr b="1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9" name="Google Shape;539;p84"/>
          <p:cNvSpPr/>
          <p:nvPr/>
        </p:nvSpPr>
        <p:spPr>
          <a:xfrm>
            <a:off x="484950" y="763008"/>
            <a:ext cx="2742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84"/>
          <p:cNvSpPr txBox="1"/>
          <p:nvPr/>
        </p:nvSpPr>
        <p:spPr>
          <a:xfrm>
            <a:off x="381000" y="1088700"/>
            <a:ext cx="3267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Talking point</a:t>
            </a:r>
            <a:endParaRPr b="1" sz="24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Supporting text for the talking point relevant to the overall data set.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1" name="Google Shape;541;p84"/>
          <p:cNvSpPr txBox="1"/>
          <p:nvPr/>
        </p:nvSpPr>
        <p:spPr>
          <a:xfrm>
            <a:off x="381000" y="2247150"/>
            <a:ext cx="3267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Give it some space</a:t>
            </a:r>
            <a:endParaRPr b="1" sz="24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You don’t need to put text here. Delete all of these text boxes. Come on. Do it!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84"/>
          <p:cNvSpPr txBox="1"/>
          <p:nvPr/>
        </p:nvSpPr>
        <p:spPr>
          <a:xfrm>
            <a:off x="381000" y="3404700"/>
            <a:ext cx="3267600" cy="14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Here’s a thought</a:t>
            </a:r>
            <a:endParaRPr b="1" sz="24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If a statistic is important enough for you to deliver and you want your audience to recall the data point, then it deserves its own slide, right?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0 - Data Viz -- Drop-in Charts">
  <p:cSld name="CUSTOM_2_1_3_2_1_2_1_1_1_1">
    <p:bg>
      <p:bgPr>
        <a:solidFill>
          <a:srgbClr val="FFFFFF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5"/>
          <p:cNvSpPr txBox="1"/>
          <p:nvPr/>
        </p:nvSpPr>
        <p:spPr>
          <a:xfrm>
            <a:off x="381000" y="304800"/>
            <a:ext cx="4338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SPACE FOR TABLES &amp; DROP-IN CHARTS</a:t>
            </a:r>
            <a:endParaRPr b="1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5" name="Google Shape;545;p85"/>
          <p:cNvSpPr/>
          <p:nvPr/>
        </p:nvSpPr>
        <p:spPr>
          <a:xfrm>
            <a:off x="484950" y="763008"/>
            <a:ext cx="2742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1 - Data Viz -- Pie Chart">
  <p:cSld name="CUSTOM_2_1_3_2_1_2_1_1_1_2">
    <p:bg>
      <p:bgPr>
        <a:solidFill>
          <a:srgbClr val="FFFFFF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6"/>
          <p:cNvSpPr txBox="1"/>
          <p:nvPr/>
        </p:nvSpPr>
        <p:spPr>
          <a:xfrm>
            <a:off x="381000" y="304800"/>
            <a:ext cx="4338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PIE CHARTS</a:t>
            </a:r>
            <a:endParaRPr b="1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8" name="Google Shape;548;p86"/>
          <p:cNvSpPr/>
          <p:nvPr/>
        </p:nvSpPr>
        <p:spPr>
          <a:xfrm>
            <a:off x="484950" y="763008"/>
            <a:ext cx="2742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86"/>
          <p:cNvSpPr txBox="1"/>
          <p:nvPr/>
        </p:nvSpPr>
        <p:spPr>
          <a:xfrm>
            <a:off x="381000" y="1088700"/>
            <a:ext cx="3267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Usage</a:t>
            </a:r>
            <a:endParaRPr b="1" sz="24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Use to show differences within groups based on one variable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0" name="Google Shape;550;p86"/>
          <p:cNvSpPr txBox="1"/>
          <p:nvPr/>
        </p:nvSpPr>
        <p:spPr>
          <a:xfrm>
            <a:off x="381000" y="2247150"/>
            <a:ext cx="3267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Pie charts</a:t>
            </a:r>
            <a:endParaRPr b="1" sz="24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Used for % equal to 100 or an established data set (like a budget)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1" name="Google Shape;551;p86"/>
          <p:cNvSpPr txBox="1"/>
          <p:nvPr/>
        </p:nvSpPr>
        <p:spPr>
          <a:xfrm>
            <a:off x="381000" y="3404700"/>
            <a:ext cx="32676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Highlight</a:t>
            </a:r>
            <a:endParaRPr b="1" sz="24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Visually highlight one variable over the others using our light green.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2" name="Google Shape;552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38375" y="966988"/>
            <a:ext cx="5190600" cy="3209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2 - Data Viz -- Donut Pie Chart ">
  <p:cSld name="CUSTOM_2_1_3_2_1_2_1_1_1_2_1">
    <p:bg>
      <p:bgPr>
        <a:solidFill>
          <a:srgbClr val="FFFFFF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7"/>
          <p:cNvSpPr txBox="1"/>
          <p:nvPr/>
        </p:nvSpPr>
        <p:spPr>
          <a:xfrm>
            <a:off x="381000" y="304800"/>
            <a:ext cx="4338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DONUT PIE CHARTS</a:t>
            </a:r>
            <a:endParaRPr b="1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5" name="Google Shape;555;p87"/>
          <p:cNvSpPr/>
          <p:nvPr/>
        </p:nvSpPr>
        <p:spPr>
          <a:xfrm>
            <a:off x="484950" y="763008"/>
            <a:ext cx="2742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87"/>
          <p:cNvSpPr txBox="1"/>
          <p:nvPr/>
        </p:nvSpPr>
        <p:spPr>
          <a:xfrm>
            <a:off x="381000" y="1088700"/>
            <a:ext cx="3267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Usage</a:t>
            </a:r>
            <a:endParaRPr b="1" sz="24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Similar to pie charts, except now you can add contextual text in the center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7" name="Google Shape;557;p87"/>
          <p:cNvSpPr txBox="1"/>
          <p:nvPr/>
        </p:nvSpPr>
        <p:spPr>
          <a:xfrm>
            <a:off x="381000" y="2247150"/>
            <a:ext cx="3267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Pie charts</a:t>
            </a:r>
            <a:endParaRPr b="1" sz="24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Used for % equal to 100 or an established data set (like a budget)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8" name="Google Shape;558;p87"/>
          <p:cNvSpPr txBox="1"/>
          <p:nvPr/>
        </p:nvSpPr>
        <p:spPr>
          <a:xfrm>
            <a:off x="381000" y="3404700"/>
            <a:ext cx="32676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Highlight</a:t>
            </a:r>
            <a:endParaRPr b="1" sz="24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Visually highlight one variable over the others using our light green.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9" name="Google Shape;559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38375" y="966988"/>
            <a:ext cx="5190600" cy="3209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3 - Data Viz -- Pie Chart 2">
  <p:cSld name="CUSTOM_2_1_3_2_1_2_1_1_1_2_2">
    <p:bg>
      <p:bgPr>
        <a:solidFill>
          <a:srgbClr val="FFFFFF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8"/>
          <p:cNvSpPr txBox="1"/>
          <p:nvPr/>
        </p:nvSpPr>
        <p:spPr>
          <a:xfrm>
            <a:off x="381000" y="304800"/>
            <a:ext cx="4338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PIE CHARTS</a:t>
            </a:r>
            <a:endParaRPr b="1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2" name="Google Shape;562;p88"/>
          <p:cNvSpPr/>
          <p:nvPr/>
        </p:nvSpPr>
        <p:spPr>
          <a:xfrm>
            <a:off x="484950" y="763008"/>
            <a:ext cx="2742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3" name="Google Shape;563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4575" y="1100296"/>
            <a:ext cx="5274849" cy="3261624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88"/>
          <p:cNvSpPr txBox="1"/>
          <p:nvPr/>
        </p:nvSpPr>
        <p:spPr>
          <a:xfrm>
            <a:off x="6217750" y="1473475"/>
            <a:ext cx="2509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Call-out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Supporting text for call-out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65" name="Google Shape;565;p88"/>
          <p:cNvCxnSpPr/>
          <p:nvPr/>
        </p:nvCxnSpPr>
        <p:spPr>
          <a:xfrm flipH="1">
            <a:off x="5379250" y="1586393"/>
            <a:ext cx="838500" cy="300"/>
          </a:xfrm>
          <a:prstGeom prst="straightConnector1">
            <a:avLst/>
          </a:prstGeom>
          <a:noFill/>
          <a:ln cap="flat" cmpd="sng" w="19050">
            <a:solidFill>
              <a:srgbClr val="19B99A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66" name="Google Shape;566;p88"/>
          <p:cNvSpPr txBox="1"/>
          <p:nvPr/>
        </p:nvSpPr>
        <p:spPr>
          <a:xfrm>
            <a:off x="240050" y="1473475"/>
            <a:ext cx="25092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Usage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Use when individually discussing each set displayed in the chart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67" name="Google Shape;567;p88"/>
          <p:cNvCxnSpPr/>
          <p:nvPr/>
        </p:nvCxnSpPr>
        <p:spPr>
          <a:xfrm rot="10800000">
            <a:off x="2749000" y="1586700"/>
            <a:ext cx="876600" cy="0"/>
          </a:xfrm>
          <a:prstGeom prst="straightConnector1">
            <a:avLst/>
          </a:prstGeom>
          <a:noFill/>
          <a:ln cap="flat" cmpd="sng" w="19050">
            <a:solidFill>
              <a:srgbClr val="19B99A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68" name="Google Shape;568;p88"/>
          <p:cNvSpPr txBox="1"/>
          <p:nvPr/>
        </p:nvSpPr>
        <p:spPr>
          <a:xfrm>
            <a:off x="240050" y="3561125"/>
            <a:ext cx="25092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Colors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Be careful when choosing colors.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Always consider accessibility.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69" name="Google Shape;569;p88"/>
          <p:cNvCxnSpPr/>
          <p:nvPr/>
        </p:nvCxnSpPr>
        <p:spPr>
          <a:xfrm rot="10800000">
            <a:off x="2749075" y="3674350"/>
            <a:ext cx="639900" cy="0"/>
          </a:xfrm>
          <a:prstGeom prst="straightConnector1">
            <a:avLst/>
          </a:prstGeom>
          <a:noFill/>
          <a:ln cap="flat" cmpd="sng" w="19050">
            <a:solidFill>
              <a:srgbClr val="19B99A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4 - Data Viz --Line Graph">
  <p:cSld name="CUSTOM_2_1_3_2_1_2_1_1_1_2_3">
    <p:bg>
      <p:bgPr>
        <a:solidFill>
          <a:srgbClr val="FFFFFF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9"/>
          <p:cNvSpPr txBox="1"/>
          <p:nvPr/>
        </p:nvSpPr>
        <p:spPr>
          <a:xfrm>
            <a:off x="381000" y="304800"/>
            <a:ext cx="4338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LINE GRAPH WITH MARKERS</a:t>
            </a:r>
            <a:endParaRPr b="1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2" name="Google Shape;572;p89"/>
          <p:cNvSpPr/>
          <p:nvPr/>
        </p:nvSpPr>
        <p:spPr>
          <a:xfrm>
            <a:off x="484950" y="763008"/>
            <a:ext cx="2742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89"/>
          <p:cNvSpPr txBox="1"/>
          <p:nvPr/>
        </p:nvSpPr>
        <p:spPr>
          <a:xfrm>
            <a:off x="381000" y="1088700"/>
            <a:ext cx="3267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Usage</a:t>
            </a:r>
            <a:endParaRPr b="1" sz="24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Best used to illustrate trends or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Progress over time.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4" name="Google Shape;574;p89"/>
          <p:cNvSpPr txBox="1"/>
          <p:nvPr/>
        </p:nvSpPr>
        <p:spPr>
          <a:xfrm>
            <a:off x="381000" y="2247150"/>
            <a:ext cx="3267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Don’t need text?</a:t>
            </a:r>
            <a:endParaRPr b="1" sz="24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Great! Delete away!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5" name="Google Shape;575;p89" title="Points scored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8600" y="680350"/>
            <a:ext cx="5190600" cy="3209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5 - Data Viz -- Stacked Column Chart">
  <p:cSld name="CUSTOM_2_1_3_2_1_2_1_1_1_2_3_1">
    <p:bg>
      <p:bgPr>
        <a:solidFill>
          <a:srgbClr val="FFFFFF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0"/>
          <p:cNvSpPr txBox="1"/>
          <p:nvPr/>
        </p:nvSpPr>
        <p:spPr>
          <a:xfrm>
            <a:off x="381000" y="304800"/>
            <a:ext cx="4338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STACKED COLUMN CHART</a:t>
            </a:r>
            <a:endParaRPr b="1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8" name="Google Shape;578;p90"/>
          <p:cNvSpPr/>
          <p:nvPr/>
        </p:nvSpPr>
        <p:spPr>
          <a:xfrm>
            <a:off x="484950" y="763008"/>
            <a:ext cx="2742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90"/>
          <p:cNvSpPr txBox="1"/>
          <p:nvPr/>
        </p:nvSpPr>
        <p:spPr>
          <a:xfrm>
            <a:off x="381000" y="1088700"/>
            <a:ext cx="3267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Usage</a:t>
            </a:r>
            <a:endParaRPr b="1" sz="24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Can use if working in percentages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and assorted numbers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0" name="Google Shape;580;p90" title="Points scored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8600" y="687300"/>
            <a:ext cx="5190600" cy="3209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 - Guidance -- Color palette">
  <p:cSld name="CUSTOM_1_3">
    <p:bg>
      <p:bgPr>
        <a:solidFill>
          <a:srgbClr val="1C5D6A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/>
          <p:nvPr/>
        </p:nvSpPr>
        <p:spPr>
          <a:xfrm>
            <a:off x="2057400" y="0"/>
            <a:ext cx="708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0"/>
          <p:cNvSpPr txBox="1"/>
          <p:nvPr/>
        </p:nvSpPr>
        <p:spPr>
          <a:xfrm>
            <a:off x="2432100" y="228600"/>
            <a:ext cx="64437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Our color palette</a:t>
            </a:r>
            <a:endParaRPr b="1" sz="30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" name="Google Shape;67;p10"/>
          <p:cNvSpPr txBox="1"/>
          <p:nvPr/>
        </p:nvSpPr>
        <p:spPr>
          <a:xfrm>
            <a:off x="446250" y="304800"/>
            <a:ext cx="11730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Color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" name="Google Shape;68;p10"/>
          <p:cNvSpPr/>
          <p:nvPr/>
        </p:nvSpPr>
        <p:spPr>
          <a:xfrm>
            <a:off x="571500" y="1086900"/>
            <a:ext cx="9144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0"/>
          <p:cNvSpPr txBox="1"/>
          <p:nvPr/>
        </p:nvSpPr>
        <p:spPr>
          <a:xfrm>
            <a:off x="2432100" y="1020000"/>
            <a:ext cx="64437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Primary palette</a:t>
            </a:r>
            <a:endParaRPr b="1"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Google Shape;70;p10"/>
          <p:cNvSpPr/>
          <p:nvPr/>
        </p:nvSpPr>
        <p:spPr>
          <a:xfrm>
            <a:off x="2519650" y="1504100"/>
            <a:ext cx="324900" cy="324900"/>
          </a:xfrm>
          <a:prstGeom prst="roundRect">
            <a:avLst>
              <a:gd fmla="val 16667" name="adj"/>
            </a:avLst>
          </a:prstGeom>
          <a:solidFill>
            <a:srgbClr val="3434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0"/>
          <p:cNvSpPr/>
          <p:nvPr/>
        </p:nvSpPr>
        <p:spPr>
          <a:xfrm>
            <a:off x="2996950" y="1504100"/>
            <a:ext cx="324900" cy="324900"/>
          </a:xfrm>
          <a:prstGeom prst="roundRect">
            <a:avLst>
              <a:gd fmla="val 16667" name="adj"/>
            </a:avLst>
          </a:prstGeom>
          <a:solidFill>
            <a:srgbClr val="1C5D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0"/>
          <p:cNvSpPr/>
          <p:nvPr/>
        </p:nvSpPr>
        <p:spPr>
          <a:xfrm>
            <a:off x="3474250" y="1504100"/>
            <a:ext cx="324900" cy="324900"/>
          </a:xfrm>
          <a:prstGeom prst="roundRect">
            <a:avLst>
              <a:gd fmla="val 16667" name="adj"/>
            </a:avLst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0"/>
          <p:cNvSpPr/>
          <p:nvPr/>
        </p:nvSpPr>
        <p:spPr>
          <a:xfrm>
            <a:off x="3951550" y="1504100"/>
            <a:ext cx="324900" cy="324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0"/>
          <p:cNvSpPr txBox="1"/>
          <p:nvPr/>
        </p:nvSpPr>
        <p:spPr>
          <a:xfrm>
            <a:off x="2432100" y="2133800"/>
            <a:ext cx="64437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Secondary palette</a:t>
            </a:r>
            <a:endParaRPr b="1"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" name="Google Shape;75;p10"/>
          <p:cNvSpPr/>
          <p:nvPr/>
        </p:nvSpPr>
        <p:spPr>
          <a:xfrm>
            <a:off x="2519650" y="2617900"/>
            <a:ext cx="324900" cy="324900"/>
          </a:xfrm>
          <a:prstGeom prst="roundRect">
            <a:avLst>
              <a:gd fmla="val 16667" name="adj"/>
            </a:avLst>
          </a:prstGeom>
          <a:solidFill>
            <a:srgbClr val="5358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2996950" y="2617900"/>
            <a:ext cx="324900" cy="324900"/>
          </a:xfrm>
          <a:prstGeom prst="roundRect">
            <a:avLst>
              <a:gd fmla="val 16667" name="adj"/>
            </a:avLst>
          </a:prstGeom>
          <a:solidFill>
            <a:srgbClr val="929F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0"/>
          <p:cNvSpPr/>
          <p:nvPr/>
        </p:nvSpPr>
        <p:spPr>
          <a:xfrm>
            <a:off x="3474250" y="2617900"/>
            <a:ext cx="324900" cy="324900"/>
          </a:xfrm>
          <a:prstGeom prst="roundRect">
            <a:avLst>
              <a:gd fmla="val 16667" name="adj"/>
            </a:avLst>
          </a:pr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0"/>
          <p:cNvSpPr/>
          <p:nvPr/>
        </p:nvSpPr>
        <p:spPr>
          <a:xfrm>
            <a:off x="3951550" y="2617900"/>
            <a:ext cx="324900" cy="324900"/>
          </a:xfrm>
          <a:prstGeom prst="roundRect">
            <a:avLst>
              <a:gd fmla="val 16667" name="adj"/>
            </a:avLst>
          </a:prstGeom>
          <a:solidFill>
            <a:srgbClr val="FF4A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0"/>
          <p:cNvSpPr/>
          <p:nvPr/>
        </p:nvSpPr>
        <p:spPr>
          <a:xfrm>
            <a:off x="4428850" y="2617900"/>
            <a:ext cx="324900" cy="3249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0"/>
          <p:cNvSpPr/>
          <p:nvPr/>
        </p:nvSpPr>
        <p:spPr>
          <a:xfrm>
            <a:off x="4906150" y="2617900"/>
            <a:ext cx="324900" cy="324900"/>
          </a:xfrm>
          <a:prstGeom prst="roundRect">
            <a:avLst>
              <a:gd fmla="val 16667" name="adj"/>
            </a:avLst>
          </a:prstGeom>
          <a:solidFill>
            <a:srgbClr val="CA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0"/>
          <p:cNvSpPr/>
          <p:nvPr/>
        </p:nvSpPr>
        <p:spPr>
          <a:xfrm>
            <a:off x="1867025" y="1472400"/>
            <a:ext cx="400200" cy="400200"/>
          </a:xfrm>
          <a:prstGeom prst="diamond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0"/>
          <p:cNvSpPr txBox="1"/>
          <p:nvPr/>
        </p:nvSpPr>
        <p:spPr>
          <a:xfrm>
            <a:off x="198725" y="1472400"/>
            <a:ext cx="1668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Our palette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6 - Data Viz -- Bar Chart">
  <p:cSld name="CUSTOM_2_1_3_2_1_2_1_1_1_2_3_1_1">
    <p:bg>
      <p:bgPr>
        <a:solidFill>
          <a:srgbClr val="FFFFFF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1"/>
          <p:cNvSpPr txBox="1"/>
          <p:nvPr/>
        </p:nvSpPr>
        <p:spPr>
          <a:xfrm>
            <a:off x="381000" y="304800"/>
            <a:ext cx="4338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BAR CHART</a:t>
            </a:r>
            <a:endParaRPr b="1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3" name="Google Shape;583;p91"/>
          <p:cNvSpPr/>
          <p:nvPr/>
        </p:nvSpPr>
        <p:spPr>
          <a:xfrm>
            <a:off x="484950" y="763008"/>
            <a:ext cx="2742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91"/>
          <p:cNvSpPr txBox="1"/>
          <p:nvPr/>
        </p:nvSpPr>
        <p:spPr>
          <a:xfrm>
            <a:off x="381000" y="1088700"/>
            <a:ext cx="3267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Usage</a:t>
            </a:r>
            <a:endParaRPr b="1" sz="24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Comparison among different items 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or a comparison of items over time.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5" name="Google Shape;585;p91"/>
          <p:cNvSpPr txBox="1"/>
          <p:nvPr/>
        </p:nvSpPr>
        <p:spPr>
          <a:xfrm>
            <a:off x="381000" y="2247150"/>
            <a:ext cx="32676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Legend</a:t>
            </a:r>
            <a:endParaRPr b="1" sz="2400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Don’t add a legend when presenting. It’s difficult for the audience 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to focus on you.</a:t>
            </a:r>
            <a:endParaRPr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6" name="Google Shape;586;p91" title="Points scored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8600" y="687300"/>
            <a:ext cx="5190600" cy="3209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7 - Data Viz Tables">
  <p:cSld name="CUSTOM_2_1_3_2_1_2_2_1">
    <p:bg>
      <p:bgPr>
        <a:solidFill>
          <a:srgbClr val="1C5D6A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2"/>
          <p:cNvSpPr txBox="1"/>
          <p:nvPr/>
        </p:nvSpPr>
        <p:spPr>
          <a:xfrm>
            <a:off x="517350" y="1877250"/>
            <a:ext cx="8109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viz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9" name="Google Shape;589;p92"/>
          <p:cNvSpPr txBox="1"/>
          <p:nvPr/>
        </p:nvSpPr>
        <p:spPr>
          <a:xfrm>
            <a:off x="517350" y="2580450"/>
            <a:ext cx="8109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Tables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8 - Data Viz -- Table 1">
  <p:cSld name="CUSTOM_3_3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93"/>
          <p:cNvSpPr/>
          <p:nvPr/>
        </p:nvSpPr>
        <p:spPr>
          <a:xfrm>
            <a:off x="76200" y="76200"/>
            <a:ext cx="2212800" cy="573600"/>
          </a:xfrm>
          <a:prstGeom prst="rect">
            <a:avLst/>
          </a:prstGeom>
          <a:solidFill>
            <a:srgbClr val="1C5D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93"/>
          <p:cNvSpPr/>
          <p:nvPr/>
        </p:nvSpPr>
        <p:spPr>
          <a:xfrm>
            <a:off x="2334659" y="76200"/>
            <a:ext cx="2212800" cy="573600"/>
          </a:xfrm>
          <a:prstGeom prst="rect">
            <a:avLst/>
          </a:prstGeom>
          <a:solidFill>
            <a:srgbClr val="1C5D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93"/>
          <p:cNvSpPr/>
          <p:nvPr/>
        </p:nvSpPr>
        <p:spPr>
          <a:xfrm>
            <a:off x="4593119" y="76200"/>
            <a:ext cx="2212800" cy="573600"/>
          </a:xfrm>
          <a:prstGeom prst="rect">
            <a:avLst/>
          </a:prstGeom>
          <a:solidFill>
            <a:srgbClr val="1C5D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93"/>
          <p:cNvSpPr/>
          <p:nvPr/>
        </p:nvSpPr>
        <p:spPr>
          <a:xfrm>
            <a:off x="6851578" y="76200"/>
            <a:ext cx="2212800" cy="573600"/>
          </a:xfrm>
          <a:prstGeom prst="rect">
            <a:avLst/>
          </a:prstGeom>
          <a:solidFill>
            <a:srgbClr val="1C5D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93"/>
          <p:cNvSpPr/>
          <p:nvPr/>
        </p:nvSpPr>
        <p:spPr>
          <a:xfrm>
            <a:off x="76200" y="703948"/>
            <a:ext cx="2212800" cy="1383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93"/>
          <p:cNvSpPr/>
          <p:nvPr/>
        </p:nvSpPr>
        <p:spPr>
          <a:xfrm>
            <a:off x="2334659" y="703948"/>
            <a:ext cx="2212800" cy="1383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93"/>
          <p:cNvSpPr/>
          <p:nvPr/>
        </p:nvSpPr>
        <p:spPr>
          <a:xfrm>
            <a:off x="4593117" y="703948"/>
            <a:ext cx="2212800" cy="1383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93"/>
          <p:cNvSpPr/>
          <p:nvPr/>
        </p:nvSpPr>
        <p:spPr>
          <a:xfrm>
            <a:off x="6851576" y="703948"/>
            <a:ext cx="2212800" cy="1383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93"/>
          <p:cNvSpPr/>
          <p:nvPr/>
        </p:nvSpPr>
        <p:spPr>
          <a:xfrm>
            <a:off x="76200" y="2151878"/>
            <a:ext cx="2212800" cy="1383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93"/>
          <p:cNvSpPr/>
          <p:nvPr/>
        </p:nvSpPr>
        <p:spPr>
          <a:xfrm>
            <a:off x="2334659" y="2151878"/>
            <a:ext cx="2212800" cy="1383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93"/>
          <p:cNvSpPr/>
          <p:nvPr/>
        </p:nvSpPr>
        <p:spPr>
          <a:xfrm>
            <a:off x="4593117" y="2151878"/>
            <a:ext cx="2212800" cy="1383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93"/>
          <p:cNvSpPr/>
          <p:nvPr/>
        </p:nvSpPr>
        <p:spPr>
          <a:xfrm>
            <a:off x="6851576" y="2151878"/>
            <a:ext cx="2212800" cy="1383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93"/>
          <p:cNvSpPr/>
          <p:nvPr/>
        </p:nvSpPr>
        <p:spPr>
          <a:xfrm>
            <a:off x="76200" y="3599809"/>
            <a:ext cx="2212800" cy="1383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93"/>
          <p:cNvSpPr/>
          <p:nvPr/>
        </p:nvSpPr>
        <p:spPr>
          <a:xfrm>
            <a:off x="2334659" y="3599809"/>
            <a:ext cx="2212800" cy="1383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93"/>
          <p:cNvSpPr/>
          <p:nvPr/>
        </p:nvSpPr>
        <p:spPr>
          <a:xfrm>
            <a:off x="4593117" y="3599809"/>
            <a:ext cx="2212800" cy="1383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93"/>
          <p:cNvSpPr/>
          <p:nvPr/>
        </p:nvSpPr>
        <p:spPr>
          <a:xfrm>
            <a:off x="6851576" y="3599809"/>
            <a:ext cx="2212800" cy="1383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93"/>
          <p:cNvSpPr txBox="1"/>
          <p:nvPr/>
        </p:nvSpPr>
        <p:spPr>
          <a:xfrm>
            <a:off x="152400" y="162900"/>
            <a:ext cx="16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Column title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8" name="Google Shape;608;p93"/>
          <p:cNvSpPr txBox="1"/>
          <p:nvPr/>
        </p:nvSpPr>
        <p:spPr>
          <a:xfrm>
            <a:off x="2410850" y="162900"/>
            <a:ext cx="16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Column title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9" name="Google Shape;609;p93"/>
          <p:cNvSpPr txBox="1"/>
          <p:nvPr/>
        </p:nvSpPr>
        <p:spPr>
          <a:xfrm>
            <a:off x="4669300" y="162900"/>
            <a:ext cx="16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Column title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0" name="Google Shape;610;p93"/>
          <p:cNvSpPr txBox="1"/>
          <p:nvPr/>
        </p:nvSpPr>
        <p:spPr>
          <a:xfrm>
            <a:off x="6927800" y="162900"/>
            <a:ext cx="16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Column title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1" name="Google Shape;611;p93"/>
          <p:cNvSpPr txBox="1"/>
          <p:nvPr/>
        </p:nvSpPr>
        <p:spPr>
          <a:xfrm>
            <a:off x="152405" y="962548"/>
            <a:ext cx="20139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Info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Sub info sub info sub info sub info sub info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2" name="Google Shape;612;p93"/>
          <p:cNvSpPr txBox="1"/>
          <p:nvPr/>
        </p:nvSpPr>
        <p:spPr>
          <a:xfrm>
            <a:off x="2434117" y="962548"/>
            <a:ext cx="20139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Info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Sub info sub info sub info sub info sub info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3" name="Google Shape;613;p93"/>
          <p:cNvSpPr txBox="1"/>
          <p:nvPr/>
        </p:nvSpPr>
        <p:spPr>
          <a:xfrm>
            <a:off x="4692567" y="962548"/>
            <a:ext cx="20139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Info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Sub info sub info sub info sub info sub info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4" name="Google Shape;614;p93"/>
          <p:cNvSpPr txBox="1"/>
          <p:nvPr/>
        </p:nvSpPr>
        <p:spPr>
          <a:xfrm>
            <a:off x="6951017" y="962548"/>
            <a:ext cx="20139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Info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Sub info sub info sub info sub info sub info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5" name="Google Shape;615;p93"/>
          <p:cNvSpPr txBox="1"/>
          <p:nvPr/>
        </p:nvSpPr>
        <p:spPr>
          <a:xfrm>
            <a:off x="152405" y="2410473"/>
            <a:ext cx="20139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Info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Sub info sub info sub info sub info sub info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6" name="Google Shape;616;p93"/>
          <p:cNvSpPr txBox="1"/>
          <p:nvPr/>
        </p:nvSpPr>
        <p:spPr>
          <a:xfrm>
            <a:off x="2434117" y="2410473"/>
            <a:ext cx="20139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Info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Sub info sub info sub info sub info sub info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7" name="Google Shape;617;p93"/>
          <p:cNvSpPr txBox="1"/>
          <p:nvPr/>
        </p:nvSpPr>
        <p:spPr>
          <a:xfrm>
            <a:off x="4692567" y="2410473"/>
            <a:ext cx="20139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Info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Sub info sub info sub info sub info sub info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8" name="Google Shape;618;p93"/>
          <p:cNvSpPr txBox="1"/>
          <p:nvPr/>
        </p:nvSpPr>
        <p:spPr>
          <a:xfrm>
            <a:off x="6951017" y="2410473"/>
            <a:ext cx="20139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Info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Sub info sub info sub info sub info sub info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9" name="Google Shape;619;p93"/>
          <p:cNvSpPr txBox="1"/>
          <p:nvPr/>
        </p:nvSpPr>
        <p:spPr>
          <a:xfrm>
            <a:off x="152405" y="3858398"/>
            <a:ext cx="20139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Info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Sub info sub info sub info sub info sub info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0" name="Google Shape;620;p93"/>
          <p:cNvSpPr txBox="1"/>
          <p:nvPr/>
        </p:nvSpPr>
        <p:spPr>
          <a:xfrm>
            <a:off x="2434117" y="3858398"/>
            <a:ext cx="20139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Info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Sub info sub info sub info sub info sub info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1" name="Google Shape;621;p93"/>
          <p:cNvSpPr txBox="1"/>
          <p:nvPr/>
        </p:nvSpPr>
        <p:spPr>
          <a:xfrm>
            <a:off x="4692567" y="3858398"/>
            <a:ext cx="20139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Info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Sub info sub info sub info sub info sub info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2" name="Google Shape;622;p93"/>
          <p:cNvSpPr txBox="1"/>
          <p:nvPr/>
        </p:nvSpPr>
        <p:spPr>
          <a:xfrm>
            <a:off x="6951017" y="3858398"/>
            <a:ext cx="20139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Info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Sub info sub info sub info sub info sub info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9 - Data Viz -- Table 2">
  <p:cSld name="CUSTOM_3_3_1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4"/>
          <p:cNvSpPr/>
          <p:nvPr/>
        </p:nvSpPr>
        <p:spPr>
          <a:xfrm>
            <a:off x="76200" y="76200"/>
            <a:ext cx="2212800" cy="573600"/>
          </a:xfrm>
          <a:prstGeom prst="rect">
            <a:avLst/>
          </a:prstGeom>
          <a:solidFill>
            <a:srgbClr val="1C5D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94"/>
          <p:cNvSpPr/>
          <p:nvPr/>
        </p:nvSpPr>
        <p:spPr>
          <a:xfrm>
            <a:off x="2334659" y="76200"/>
            <a:ext cx="2212800" cy="573600"/>
          </a:xfrm>
          <a:prstGeom prst="rect">
            <a:avLst/>
          </a:prstGeom>
          <a:solidFill>
            <a:srgbClr val="1C5D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94"/>
          <p:cNvSpPr/>
          <p:nvPr/>
        </p:nvSpPr>
        <p:spPr>
          <a:xfrm>
            <a:off x="4593119" y="76200"/>
            <a:ext cx="2212800" cy="573600"/>
          </a:xfrm>
          <a:prstGeom prst="rect">
            <a:avLst/>
          </a:prstGeom>
          <a:solidFill>
            <a:srgbClr val="1C5D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94"/>
          <p:cNvSpPr/>
          <p:nvPr/>
        </p:nvSpPr>
        <p:spPr>
          <a:xfrm>
            <a:off x="6851578" y="76200"/>
            <a:ext cx="2212800" cy="573600"/>
          </a:xfrm>
          <a:prstGeom prst="rect">
            <a:avLst/>
          </a:prstGeom>
          <a:solidFill>
            <a:srgbClr val="1C5D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94"/>
          <p:cNvSpPr/>
          <p:nvPr/>
        </p:nvSpPr>
        <p:spPr>
          <a:xfrm>
            <a:off x="76200" y="703948"/>
            <a:ext cx="2212800" cy="1383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94"/>
          <p:cNvSpPr/>
          <p:nvPr/>
        </p:nvSpPr>
        <p:spPr>
          <a:xfrm>
            <a:off x="2334659" y="703948"/>
            <a:ext cx="2212800" cy="1383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94"/>
          <p:cNvSpPr/>
          <p:nvPr/>
        </p:nvSpPr>
        <p:spPr>
          <a:xfrm>
            <a:off x="4593117" y="703948"/>
            <a:ext cx="2212800" cy="1383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94"/>
          <p:cNvSpPr/>
          <p:nvPr/>
        </p:nvSpPr>
        <p:spPr>
          <a:xfrm>
            <a:off x="6851576" y="703948"/>
            <a:ext cx="2212800" cy="13830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94"/>
          <p:cNvSpPr/>
          <p:nvPr/>
        </p:nvSpPr>
        <p:spPr>
          <a:xfrm>
            <a:off x="76200" y="2151878"/>
            <a:ext cx="2212800" cy="13830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94"/>
          <p:cNvSpPr/>
          <p:nvPr/>
        </p:nvSpPr>
        <p:spPr>
          <a:xfrm>
            <a:off x="2334659" y="2151878"/>
            <a:ext cx="2212800" cy="1383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94"/>
          <p:cNvSpPr/>
          <p:nvPr/>
        </p:nvSpPr>
        <p:spPr>
          <a:xfrm>
            <a:off x="4593117" y="2151878"/>
            <a:ext cx="2212800" cy="1383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94"/>
          <p:cNvSpPr/>
          <p:nvPr/>
        </p:nvSpPr>
        <p:spPr>
          <a:xfrm>
            <a:off x="6851576" y="2151878"/>
            <a:ext cx="2212800" cy="1383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94"/>
          <p:cNvSpPr/>
          <p:nvPr/>
        </p:nvSpPr>
        <p:spPr>
          <a:xfrm>
            <a:off x="76200" y="3599809"/>
            <a:ext cx="2212800" cy="1383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94"/>
          <p:cNvSpPr/>
          <p:nvPr/>
        </p:nvSpPr>
        <p:spPr>
          <a:xfrm>
            <a:off x="2334659" y="3599809"/>
            <a:ext cx="2212800" cy="1383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94"/>
          <p:cNvSpPr/>
          <p:nvPr/>
        </p:nvSpPr>
        <p:spPr>
          <a:xfrm>
            <a:off x="4593117" y="3599809"/>
            <a:ext cx="2212800" cy="1383000"/>
          </a:xfrm>
          <a:prstGeom prst="rect">
            <a:avLst/>
          </a:prstGeom>
          <a:solidFill>
            <a:srgbClr val="FF4A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94"/>
          <p:cNvSpPr/>
          <p:nvPr/>
        </p:nvSpPr>
        <p:spPr>
          <a:xfrm>
            <a:off x="6851576" y="3599809"/>
            <a:ext cx="2212800" cy="1383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94"/>
          <p:cNvSpPr txBox="1"/>
          <p:nvPr/>
        </p:nvSpPr>
        <p:spPr>
          <a:xfrm>
            <a:off x="152400" y="162900"/>
            <a:ext cx="16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Column title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1" name="Google Shape;641;p94"/>
          <p:cNvSpPr txBox="1"/>
          <p:nvPr/>
        </p:nvSpPr>
        <p:spPr>
          <a:xfrm>
            <a:off x="2410850" y="162900"/>
            <a:ext cx="16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Column title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2" name="Google Shape;642;p94"/>
          <p:cNvSpPr txBox="1"/>
          <p:nvPr/>
        </p:nvSpPr>
        <p:spPr>
          <a:xfrm>
            <a:off x="4669300" y="162900"/>
            <a:ext cx="16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Column title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3" name="Google Shape;643;p94"/>
          <p:cNvSpPr txBox="1"/>
          <p:nvPr/>
        </p:nvSpPr>
        <p:spPr>
          <a:xfrm>
            <a:off x="6927800" y="162900"/>
            <a:ext cx="16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Column title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94"/>
          <p:cNvSpPr txBox="1"/>
          <p:nvPr/>
        </p:nvSpPr>
        <p:spPr>
          <a:xfrm>
            <a:off x="152405" y="962548"/>
            <a:ext cx="20139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Info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Sub info sub info sub info sub info sub info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5" name="Google Shape;645;p94"/>
          <p:cNvSpPr txBox="1"/>
          <p:nvPr/>
        </p:nvSpPr>
        <p:spPr>
          <a:xfrm>
            <a:off x="2434117" y="962548"/>
            <a:ext cx="20139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Info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Sub info sub info sub info sub info sub info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6" name="Google Shape;646;p94"/>
          <p:cNvSpPr txBox="1"/>
          <p:nvPr/>
        </p:nvSpPr>
        <p:spPr>
          <a:xfrm>
            <a:off x="4692567" y="962548"/>
            <a:ext cx="20139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Info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Sub info sub info sub info sub info sub info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7" name="Google Shape;647;p94"/>
          <p:cNvSpPr txBox="1"/>
          <p:nvPr/>
        </p:nvSpPr>
        <p:spPr>
          <a:xfrm>
            <a:off x="6951017" y="962548"/>
            <a:ext cx="20139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Colors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Have been chosen to streamline visual hierarchy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8" name="Google Shape;648;p94"/>
          <p:cNvSpPr txBox="1"/>
          <p:nvPr/>
        </p:nvSpPr>
        <p:spPr>
          <a:xfrm>
            <a:off x="152405" y="2410473"/>
            <a:ext cx="20139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Growth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Or positive 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to highlight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9" name="Google Shape;649;p94"/>
          <p:cNvSpPr txBox="1"/>
          <p:nvPr/>
        </p:nvSpPr>
        <p:spPr>
          <a:xfrm>
            <a:off x="2434117" y="2410473"/>
            <a:ext cx="20139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Info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Sub info sub info sub info sub info sub info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0" name="Google Shape;650;p94"/>
          <p:cNvSpPr txBox="1"/>
          <p:nvPr/>
        </p:nvSpPr>
        <p:spPr>
          <a:xfrm>
            <a:off x="4692567" y="2410473"/>
            <a:ext cx="20139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Info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Sub info sub info sub info sub info sub info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94"/>
          <p:cNvSpPr txBox="1"/>
          <p:nvPr/>
        </p:nvSpPr>
        <p:spPr>
          <a:xfrm>
            <a:off x="6951017" y="2410473"/>
            <a:ext cx="20139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Info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Sub info sub info sub info sub info sub info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2" name="Google Shape;652;p94"/>
          <p:cNvSpPr txBox="1"/>
          <p:nvPr/>
        </p:nvSpPr>
        <p:spPr>
          <a:xfrm>
            <a:off x="152405" y="3858398"/>
            <a:ext cx="20139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Info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Sub info sub info sub info sub info sub info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3" name="Google Shape;653;p94"/>
          <p:cNvSpPr txBox="1"/>
          <p:nvPr/>
        </p:nvSpPr>
        <p:spPr>
          <a:xfrm>
            <a:off x="2434117" y="3858398"/>
            <a:ext cx="20139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Info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Sub info sub info sub info sub info sub info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4" name="Google Shape;654;p94"/>
          <p:cNvSpPr txBox="1"/>
          <p:nvPr/>
        </p:nvSpPr>
        <p:spPr>
          <a:xfrm>
            <a:off x="4692567" y="3858398"/>
            <a:ext cx="20139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Loss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Or negative 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to highlight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5" name="Google Shape;655;p94"/>
          <p:cNvSpPr txBox="1"/>
          <p:nvPr/>
        </p:nvSpPr>
        <p:spPr>
          <a:xfrm>
            <a:off x="6951017" y="3858398"/>
            <a:ext cx="20139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434"/>
                </a:solidFill>
                <a:latin typeface="Lato Black"/>
                <a:ea typeface="Lato Black"/>
                <a:cs typeface="Lato Black"/>
                <a:sym typeface="Lato Black"/>
              </a:rPr>
              <a:t>Info</a:t>
            </a:r>
            <a:endParaRPr>
              <a:solidFill>
                <a:srgbClr val="34343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Sub info sub info sub info sub info sub info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0 - Data Viz -- Table 3">
  <p:cSld name="CUSTOM_2_1_3_2_1_2_1_1_1_1_1">
    <p:bg>
      <p:bgPr>
        <a:solidFill>
          <a:srgbClr val="FFFFFF"/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5"/>
          <p:cNvSpPr txBox="1"/>
          <p:nvPr/>
        </p:nvSpPr>
        <p:spPr>
          <a:xfrm>
            <a:off x="381000" y="304800"/>
            <a:ext cx="4338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SPACE FOR TABLES &amp; DROP-IN CHARTS</a:t>
            </a:r>
            <a:endParaRPr b="1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8" name="Google Shape;658;p95"/>
          <p:cNvSpPr/>
          <p:nvPr/>
        </p:nvSpPr>
        <p:spPr>
          <a:xfrm>
            <a:off x="484950" y="763008"/>
            <a:ext cx="2742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59" name="Google Shape;659;p95"/>
          <p:cNvGraphicFramePr/>
          <p:nvPr/>
        </p:nvGraphicFramePr>
        <p:xfrm>
          <a:off x="484938" y="1552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{D63AC81B-25C3-4C41-848C-4DD62262B17F}</a:tableStyleId>
              </a:tblPr>
              <a:tblGrid>
                <a:gridCol w="1634825"/>
                <a:gridCol w="1634825"/>
                <a:gridCol w="1634825"/>
                <a:gridCol w="1634825"/>
                <a:gridCol w="1634825"/>
              </a:tblGrid>
              <a:tr h="626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5D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6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5D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</a:tr>
              <a:tr h="60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5D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5D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</a:tr>
              <a:tr h="60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5D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60" name="Google Shape;660;p95"/>
          <p:cNvSpPr txBox="1"/>
          <p:nvPr/>
        </p:nvSpPr>
        <p:spPr>
          <a:xfrm>
            <a:off x="485175" y="1665450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1" name="Google Shape;661;p95"/>
          <p:cNvSpPr txBox="1"/>
          <p:nvPr/>
        </p:nvSpPr>
        <p:spPr>
          <a:xfrm>
            <a:off x="2119775" y="1182200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Column title</a:t>
            </a:r>
            <a:endParaRPr b="1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2" name="Google Shape;662;p95"/>
          <p:cNvSpPr txBox="1"/>
          <p:nvPr/>
        </p:nvSpPr>
        <p:spPr>
          <a:xfrm>
            <a:off x="3754650" y="1182200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Column title</a:t>
            </a:r>
            <a:endParaRPr b="1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3" name="Google Shape;663;p95"/>
          <p:cNvSpPr txBox="1"/>
          <p:nvPr/>
        </p:nvSpPr>
        <p:spPr>
          <a:xfrm>
            <a:off x="5389525" y="1182200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Column title</a:t>
            </a:r>
            <a:endParaRPr b="1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4" name="Google Shape;664;p95"/>
          <p:cNvSpPr txBox="1"/>
          <p:nvPr/>
        </p:nvSpPr>
        <p:spPr>
          <a:xfrm>
            <a:off x="7024400" y="1182200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Column title</a:t>
            </a:r>
            <a:endParaRPr b="1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5" name="Google Shape;665;p95"/>
          <p:cNvSpPr txBox="1"/>
          <p:nvPr/>
        </p:nvSpPr>
        <p:spPr>
          <a:xfrm>
            <a:off x="485175" y="2306350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6" name="Google Shape;666;p95"/>
          <p:cNvSpPr txBox="1"/>
          <p:nvPr/>
        </p:nvSpPr>
        <p:spPr>
          <a:xfrm>
            <a:off x="485175" y="2910800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7" name="Google Shape;667;p95"/>
          <p:cNvSpPr txBox="1"/>
          <p:nvPr/>
        </p:nvSpPr>
        <p:spPr>
          <a:xfrm>
            <a:off x="485175" y="3515250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8" name="Google Shape;668;p95"/>
          <p:cNvSpPr txBox="1"/>
          <p:nvPr/>
        </p:nvSpPr>
        <p:spPr>
          <a:xfrm>
            <a:off x="485175" y="4119700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9" name="Google Shape;669;p95"/>
          <p:cNvSpPr txBox="1"/>
          <p:nvPr/>
        </p:nvSpPr>
        <p:spPr>
          <a:xfrm>
            <a:off x="2119775" y="1665450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0" name="Google Shape;670;p95"/>
          <p:cNvSpPr txBox="1"/>
          <p:nvPr/>
        </p:nvSpPr>
        <p:spPr>
          <a:xfrm>
            <a:off x="3754650" y="1665450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1" name="Google Shape;671;p95"/>
          <p:cNvSpPr txBox="1"/>
          <p:nvPr/>
        </p:nvSpPr>
        <p:spPr>
          <a:xfrm>
            <a:off x="5389525" y="1665450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2" name="Google Shape;672;p95"/>
          <p:cNvSpPr txBox="1"/>
          <p:nvPr/>
        </p:nvSpPr>
        <p:spPr>
          <a:xfrm>
            <a:off x="7024125" y="1665450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3" name="Google Shape;673;p95"/>
          <p:cNvSpPr txBox="1"/>
          <p:nvPr/>
        </p:nvSpPr>
        <p:spPr>
          <a:xfrm>
            <a:off x="2119775" y="2306178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4" name="Google Shape;674;p95"/>
          <p:cNvSpPr txBox="1"/>
          <p:nvPr/>
        </p:nvSpPr>
        <p:spPr>
          <a:xfrm>
            <a:off x="3754650" y="2306178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5" name="Google Shape;675;p95"/>
          <p:cNvSpPr txBox="1"/>
          <p:nvPr/>
        </p:nvSpPr>
        <p:spPr>
          <a:xfrm>
            <a:off x="5389525" y="2306178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6" name="Google Shape;676;p95"/>
          <p:cNvSpPr txBox="1"/>
          <p:nvPr/>
        </p:nvSpPr>
        <p:spPr>
          <a:xfrm>
            <a:off x="7024125" y="2306178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7" name="Google Shape;677;p95"/>
          <p:cNvSpPr txBox="1"/>
          <p:nvPr/>
        </p:nvSpPr>
        <p:spPr>
          <a:xfrm>
            <a:off x="2119775" y="291080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8" name="Google Shape;678;p95"/>
          <p:cNvSpPr txBox="1"/>
          <p:nvPr/>
        </p:nvSpPr>
        <p:spPr>
          <a:xfrm>
            <a:off x="3754650" y="291080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9" name="Google Shape;679;p95"/>
          <p:cNvSpPr txBox="1"/>
          <p:nvPr/>
        </p:nvSpPr>
        <p:spPr>
          <a:xfrm>
            <a:off x="5389525" y="291080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0" name="Google Shape;680;p95"/>
          <p:cNvSpPr txBox="1"/>
          <p:nvPr/>
        </p:nvSpPr>
        <p:spPr>
          <a:xfrm>
            <a:off x="7024125" y="291080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1" name="Google Shape;681;p95"/>
          <p:cNvSpPr txBox="1"/>
          <p:nvPr/>
        </p:nvSpPr>
        <p:spPr>
          <a:xfrm>
            <a:off x="2119775" y="351525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2" name="Google Shape;682;p95"/>
          <p:cNvSpPr txBox="1"/>
          <p:nvPr/>
        </p:nvSpPr>
        <p:spPr>
          <a:xfrm>
            <a:off x="3754650" y="351525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3" name="Google Shape;683;p95"/>
          <p:cNvSpPr txBox="1"/>
          <p:nvPr/>
        </p:nvSpPr>
        <p:spPr>
          <a:xfrm>
            <a:off x="5389525" y="351525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4" name="Google Shape;684;p95"/>
          <p:cNvSpPr txBox="1"/>
          <p:nvPr/>
        </p:nvSpPr>
        <p:spPr>
          <a:xfrm>
            <a:off x="7024125" y="351525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5" name="Google Shape;685;p95"/>
          <p:cNvSpPr txBox="1"/>
          <p:nvPr/>
        </p:nvSpPr>
        <p:spPr>
          <a:xfrm>
            <a:off x="2119775" y="411970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6" name="Google Shape;686;p95"/>
          <p:cNvSpPr txBox="1"/>
          <p:nvPr/>
        </p:nvSpPr>
        <p:spPr>
          <a:xfrm>
            <a:off x="3754650" y="411970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7" name="Google Shape;687;p95"/>
          <p:cNvSpPr txBox="1"/>
          <p:nvPr/>
        </p:nvSpPr>
        <p:spPr>
          <a:xfrm>
            <a:off x="5389525" y="411970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8" name="Google Shape;688;p95"/>
          <p:cNvSpPr txBox="1"/>
          <p:nvPr/>
        </p:nvSpPr>
        <p:spPr>
          <a:xfrm>
            <a:off x="7024125" y="411970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05">
          <p15:clr>
            <a:srgbClr val="F9AD4C"/>
          </p15:clr>
        </p15:guide>
        <p15:guide id="2" pos="5455">
          <p15:clr>
            <a:srgbClr val="F9AD4C"/>
          </p15:clr>
        </p15:guide>
        <p15:guide id="3" orient="horz" pos="2906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1 - Data Viz -- Table 4">
  <p:cSld name="CUSTOM_2_1_3_2_1_2_1_1_1_1_1_1">
    <p:bg>
      <p:bgPr>
        <a:solidFill>
          <a:srgbClr val="FFFFFF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96"/>
          <p:cNvSpPr txBox="1"/>
          <p:nvPr/>
        </p:nvSpPr>
        <p:spPr>
          <a:xfrm>
            <a:off x="381000" y="304800"/>
            <a:ext cx="4338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SPACE FOR TABLES &amp; DROP-IN CHARTS</a:t>
            </a:r>
            <a:endParaRPr b="1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1" name="Google Shape;691;p96"/>
          <p:cNvSpPr/>
          <p:nvPr/>
        </p:nvSpPr>
        <p:spPr>
          <a:xfrm>
            <a:off x="484950" y="763008"/>
            <a:ext cx="2742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92" name="Google Shape;692;p96"/>
          <p:cNvGraphicFramePr/>
          <p:nvPr/>
        </p:nvGraphicFramePr>
        <p:xfrm>
          <a:off x="484938" y="1552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{D63AC81B-25C3-4C41-848C-4DD62262B17F}</a:tableStyleId>
              </a:tblPr>
              <a:tblGrid>
                <a:gridCol w="1634825"/>
                <a:gridCol w="1634825"/>
                <a:gridCol w="1634825"/>
                <a:gridCol w="1634825"/>
                <a:gridCol w="1634825"/>
              </a:tblGrid>
              <a:tr h="626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5D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6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5D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B99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</a:tr>
              <a:tr h="60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5D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B99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5D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B99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</a:tr>
              <a:tr h="60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5D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B99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3" name="Google Shape;693;p96"/>
          <p:cNvSpPr txBox="1"/>
          <p:nvPr/>
        </p:nvSpPr>
        <p:spPr>
          <a:xfrm>
            <a:off x="485175" y="1665450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4" name="Google Shape;694;p96"/>
          <p:cNvSpPr txBox="1"/>
          <p:nvPr/>
        </p:nvSpPr>
        <p:spPr>
          <a:xfrm>
            <a:off x="2119775" y="1182200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Column title</a:t>
            </a:r>
            <a:endParaRPr b="1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5" name="Google Shape;695;p96"/>
          <p:cNvSpPr txBox="1"/>
          <p:nvPr/>
        </p:nvSpPr>
        <p:spPr>
          <a:xfrm>
            <a:off x="3754650" y="1182200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Column title</a:t>
            </a:r>
            <a:endParaRPr b="1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6" name="Google Shape;696;p96"/>
          <p:cNvSpPr txBox="1"/>
          <p:nvPr/>
        </p:nvSpPr>
        <p:spPr>
          <a:xfrm>
            <a:off x="5389525" y="1182200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Column title</a:t>
            </a:r>
            <a:endParaRPr b="1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7" name="Google Shape;697;p96"/>
          <p:cNvSpPr txBox="1"/>
          <p:nvPr/>
        </p:nvSpPr>
        <p:spPr>
          <a:xfrm>
            <a:off x="7024400" y="1182200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Column title</a:t>
            </a:r>
            <a:endParaRPr b="1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8" name="Google Shape;698;p96"/>
          <p:cNvSpPr txBox="1"/>
          <p:nvPr/>
        </p:nvSpPr>
        <p:spPr>
          <a:xfrm>
            <a:off x="485175" y="2306350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9" name="Google Shape;699;p96"/>
          <p:cNvSpPr txBox="1"/>
          <p:nvPr/>
        </p:nvSpPr>
        <p:spPr>
          <a:xfrm>
            <a:off x="485175" y="2910800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0" name="Google Shape;700;p96"/>
          <p:cNvSpPr txBox="1"/>
          <p:nvPr/>
        </p:nvSpPr>
        <p:spPr>
          <a:xfrm>
            <a:off x="485175" y="3515250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1" name="Google Shape;701;p96"/>
          <p:cNvSpPr txBox="1"/>
          <p:nvPr/>
        </p:nvSpPr>
        <p:spPr>
          <a:xfrm>
            <a:off x="485175" y="4119700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2" name="Google Shape;702;p96"/>
          <p:cNvSpPr txBox="1"/>
          <p:nvPr/>
        </p:nvSpPr>
        <p:spPr>
          <a:xfrm>
            <a:off x="2119775" y="1665450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3" name="Google Shape;703;p96"/>
          <p:cNvSpPr txBox="1"/>
          <p:nvPr/>
        </p:nvSpPr>
        <p:spPr>
          <a:xfrm>
            <a:off x="3754650" y="1665450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4" name="Google Shape;704;p96"/>
          <p:cNvSpPr txBox="1"/>
          <p:nvPr/>
        </p:nvSpPr>
        <p:spPr>
          <a:xfrm>
            <a:off x="5389525" y="1665450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5" name="Google Shape;705;p96"/>
          <p:cNvSpPr txBox="1"/>
          <p:nvPr/>
        </p:nvSpPr>
        <p:spPr>
          <a:xfrm>
            <a:off x="7024125" y="1665450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6" name="Google Shape;706;p96"/>
          <p:cNvSpPr txBox="1"/>
          <p:nvPr/>
        </p:nvSpPr>
        <p:spPr>
          <a:xfrm>
            <a:off x="2119775" y="2306178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7" name="Google Shape;707;p96"/>
          <p:cNvSpPr txBox="1"/>
          <p:nvPr/>
        </p:nvSpPr>
        <p:spPr>
          <a:xfrm>
            <a:off x="3754650" y="2306178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8" name="Google Shape;708;p96"/>
          <p:cNvSpPr txBox="1"/>
          <p:nvPr/>
        </p:nvSpPr>
        <p:spPr>
          <a:xfrm>
            <a:off x="5389525" y="2306178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9" name="Google Shape;709;p96"/>
          <p:cNvSpPr txBox="1"/>
          <p:nvPr/>
        </p:nvSpPr>
        <p:spPr>
          <a:xfrm>
            <a:off x="7024125" y="2306178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0" name="Google Shape;710;p96"/>
          <p:cNvSpPr txBox="1"/>
          <p:nvPr/>
        </p:nvSpPr>
        <p:spPr>
          <a:xfrm>
            <a:off x="2119775" y="291080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1" name="Google Shape;711;p96"/>
          <p:cNvSpPr txBox="1"/>
          <p:nvPr/>
        </p:nvSpPr>
        <p:spPr>
          <a:xfrm>
            <a:off x="3754650" y="291080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2" name="Google Shape;712;p96"/>
          <p:cNvSpPr txBox="1"/>
          <p:nvPr/>
        </p:nvSpPr>
        <p:spPr>
          <a:xfrm>
            <a:off x="5389525" y="291080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3" name="Google Shape;713;p96"/>
          <p:cNvSpPr txBox="1"/>
          <p:nvPr/>
        </p:nvSpPr>
        <p:spPr>
          <a:xfrm>
            <a:off x="7024125" y="291080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4" name="Google Shape;714;p96"/>
          <p:cNvSpPr txBox="1"/>
          <p:nvPr/>
        </p:nvSpPr>
        <p:spPr>
          <a:xfrm>
            <a:off x="2119775" y="351525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5" name="Google Shape;715;p96"/>
          <p:cNvSpPr txBox="1"/>
          <p:nvPr/>
        </p:nvSpPr>
        <p:spPr>
          <a:xfrm>
            <a:off x="3754650" y="351525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6" name="Google Shape;716;p96"/>
          <p:cNvSpPr txBox="1"/>
          <p:nvPr/>
        </p:nvSpPr>
        <p:spPr>
          <a:xfrm>
            <a:off x="5389525" y="351525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7" name="Google Shape;717;p96"/>
          <p:cNvSpPr txBox="1"/>
          <p:nvPr/>
        </p:nvSpPr>
        <p:spPr>
          <a:xfrm>
            <a:off x="7024125" y="351525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8" name="Google Shape;718;p96"/>
          <p:cNvSpPr txBox="1"/>
          <p:nvPr/>
        </p:nvSpPr>
        <p:spPr>
          <a:xfrm>
            <a:off x="2119775" y="411970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9" name="Google Shape;719;p96"/>
          <p:cNvSpPr txBox="1"/>
          <p:nvPr/>
        </p:nvSpPr>
        <p:spPr>
          <a:xfrm>
            <a:off x="3754650" y="411970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0" name="Google Shape;720;p96"/>
          <p:cNvSpPr txBox="1"/>
          <p:nvPr/>
        </p:nvSpPr>
        <p:spPr>
          <a:xfrm>
            <a:off x="5389525" y="411970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1" name="Google Shape;721;p96"/>
          <p:cNvSpPr txBox="1"/>
          <p:nvPr/>
        </p:nvSpPr>
        <p:spPr>
          <a:xfrm>
            <a:off x="7024125" y="411970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05">
          <p15:clr>
            <a:srgbClr val="F9AD4C"/>
          </p15:clr>
        </p15:guide>
        <p15:guide id="2" pos="5455">
          <p15:clr>
            <a:srgbClr val="F9AD4C"/>
          </p15:clr>
        </p15:guide>
        <p15:guide id="3" orient="horz" pos="2906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2 - Data Viz -- Table 5">
  <p:cSld name="CUSTOM_2_1_3_2_1_2_1_1_1_1_1_2">
    <p:bg>
      <p:bgPr>
        <a:solidFill>
          <a:srgbClr val="FFFFFF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7"/>
          <p:cNvSpPr txBox="1"/>
          <p:nvPr/>
        </p:nvSpPr>
        <p:spPr>
          <a:xfrm>
            <a:off x="381000" y="304800"/>
            <a:ext cx="4338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D6A"/>
                </a:solidFill>
                <a:latin typeface="Lato"/>
                <a:ea typeface="Lato"/>
                <a:cs typeface="Lato"/>
                <a:sym typeface="Lato"/>
              </a:rPr>
              <a:t>SPACE FOR TABLES &amp; DROP-IN CHARTS</a:t>
            </a:r>
            <a:endParaRPr b="1">
              <a:solidFill>
                <a:srgbClr val="1C5D6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4" name="Google Shape;724;p97"/>
          <p:cNvSpPr/>
          <p:nvPr/>
        </p:nvSpPr>
        <p:spPr>
          <a:xfrm>
            <a:off x="484950" y="763008"/>
            <a:ext cx="274200" cy="27300"/>
          </a:xfrm>
          <a:prstGeom prst="rect">
            <a:avLst/>
          </a:prstGeom>
          <a:solidFill>
            <a:srgbClr val="19B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25" name="Google Shape;725;p97"/>
          <p:cNvGraphicFramePr/>
          <p:nvPr/>
        </p:nvGraphicFramePr>
        <p:xfrm>
          <a:off x="484938" y="1552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{D63AC81B-25C3-4C41-848C-4DD62262B17F}</a:tableStyleId>
              </a:tblPr>
              <a:tblGrid>
                <a:gridCol w="1634825"/>
                <a:gridCol w="1634825"/>
                <a:gridCol w="1634825"/>
                <a:gridCol w="1634825"/>
                <a:gridCol w="1634825"/>
              </a:tblGrid>
              <a:tr h="626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5D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5D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5D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5D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5D6A"/>
                    </a:solidFill>
                  </a:tcPr>
                </a:tc>
              </a:tr>
              <a:tr h="626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60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</a:tr>
              <a:tr h="60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60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1E1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</a:tr>
            </a:tbl>
          </a:graphicData>
        </a:graphic>
      </p:graphicFrame>
      <p:sp>
        <p:nvSpPr>
          <p:cNvPr id="726" name="Google Shape;726;p97"/>
          <p:cNvSpPr txBox="1"/>
          <p:nvPr/>
        </p:nvSpPr>
        <p:spPr>
          <a:xfrm>
            <a:off x="485175" y="1665450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Column title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7" name="Google Shape;727;p97"/>
          <p:cNvSpPr txBox="1"/>
          <p:nvPr/>
        </p:nvSpPr>
        <p:spPr>
          <a:xfrm>
            <a:off x="2119775" y="2306178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8" name="Google Shape;728;p97"/>
          <p:cNvSpPr txBox="1"/>
          <p:nvPr/>
        </p:nvSpPr>
        <p:spPr>
          <a:xfrm>
            <a:off x="3754650" y="2306178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9" name="Google Shape;729;p97"/>
          <p:cNvSpPr txBox="1"/>
          <p:nvPr/>
        </p:nvSpPr>
        <p:spPr>
          <a:xfrm>
            <a:off x="5389525" y="2306178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0" name="Google Shape;730;p97"/>
          <p:cNvSpPr txBox="1"/>
          <p:nvPr/>
        </p:nvSpPr>
        <p:spPr>
          <a:xfrm>
            <a:off x="7024125" y="2306178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1" name="Google Shape;731;p97"/>
          <p:cNvSpPr txBox="1"/>
          <p:nvPr/>
        </p:nvSpPr>
        <p:spPr>
          <a:xfrm>
            <a:off x="2119775" y="291080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2" name="Google Shape;732;p97"/>
          <p:cNvSpPr txBox="1"/>
          <p:nvPr/>
        </p:nvSpPr>
        <p:spPr>
          <a:xfrm>
            <a:off x="3754650" y="291080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3" name="Google Shape;733;p97"/>
          <p:cNvSpPr txBox="1"/>
          <p:nvPr/>
        </p:nvSpPr>
        <p:spPr>
          <a:xfrm>
            <a:off x="5389525" y="291080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4" name="Google Shape;734;p97"/>
          <p:cNvSpPr txBox="1"/>
          <p:nvPr/>
        </p:nvSpPr>
        <p:spPr>
          <a:xfrm>
            <a:off x="7024125" y="291080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5" name="Google Shape;735;p97"/>
          <p:cNvSpPr txBox="1"/>
          <p:nvPr/>
        </p:nvSpPr>
        <p:spPr>
          <a:xfrm>
            <a:off x="2119775" y="351525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6" name="Google Shape;736;p97"/>
          <p:cNvSpPr txBox="1"/>
          <p:nvPr/>
        </p:nvSpPr>
        <p:spPr>
          <a:xfrm>
            <a:off x="3754650" y="351525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7" name="Google Shape;737;p97"/>
          <p:cNvSpPr txBox="1"/>
          <p:nvPr/>
        </p:nvSpPr>
        <p:spPr>
          <a:xfrm>
            <a:off x="5389525" y="351525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8" name="Google Shape;738;p97"/>
          <p:cNvSpPr txBox="1"/>
          <p:nvPr/>
        </p:nvSpPr>
        <p:spPr>
          <a:xfrm>
            <a:off x="7024125" y="351525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9" name="Google Shape;739;p97"/>
          <p:cNvSpPr txBox="1"/>
          <p:nvPr/>
        </p:nvSpPr>
        <p:spPr>
          <a:xfrm>
            <a:off x="2119775" y="411970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0" name="Google Shape;740;p97"/>
          <p:cNvSpPr txBox="1"/>
          <p:nvPr/>
        </p:nvSpPr>
        <p:spPr>
          <a:xfrm>
            <a:off x="3754650" y="411970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1" name="Google Shape;741;p97"/>
          <p:cNvSpPr txBox="1"/>
          <p:nvPr/>
        </p:nvSpPr>
        <p:spPr>
          <a:xfrm>
            <a:off x="5389525" y="411970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2" name="Google Shape;742;p97"/>
          <p:cNvSpPr txBox="1"/>
          <p:nvPr/>
        </p:nvSpPr>
        <p:spPr>
          <a:xfrm>
            <a:off x="7024125" y="411970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3" name="Google Shape;743;p97"/>
          <p:cNvSpPr txBox="1"/>
          <p:nvPr/>
        </p:nvSpPr>
        <p:spPr>
          <a:xfrm>
            <a:off x="485175" y="2306178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4" name="Google Shape;744;p97"/>
          <p:cNvSpPr txBox="1"/>
          <p:nvPr/>
        </p:nvSpPr>
        <p:spPr>
          <a:xfrm>
            <a:off x="485175" y="291080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5" name="Google Shape;745;p97"/>
          <p:cNvSpPr txBox="1"/>
          <p:nvPr/>
        </p:nvSpPr>
        <p:spPr>
          <a:xfrm>
            <a:off x="485175" y="351525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6" name="Google Shape;746;p97"/>
          <p:cNvSpPr txBox="1"/>
          <p:nvPr/>
        </p:nvSpPr>
        <p:spPr>
          <a:xfrm>
            <a:off x="485175" y="4119703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endParaRPr sz="1200">
              <a:solidFill>
                <a:srgbClr val="34343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7" name="Google Shape;747;p97"/>
          <p:cNvSpPr txBox="1"/>
          <p:nvPr/>
        </p:nvSpPr>
        <p:spPr>
          <a:xfrm>
            <a:off x="2119775" y="1665450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Column title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8" name="Google Shape;748;p97"/>
          <p:cNvSpPr txBox="1"/>
          <p:nvPr/>
        </p:nvSpPr>
        <p:spPr>
          <a:xfrm>
            <a:off x="3754650" y="1665450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Column title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9" name="Google Shape;749;p97"/>
          <p:cNvSpPr txBox="1"/>
          <p:nvPr/>
        </p:nvSpPr>
        <p:spPr>
          <a:xfrm>
            <a:off x="5389525" y="1665450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Column title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0" name="Google Shape;750;p97"/>
          <p:cNvSpPr txBox="1"/>
          <p:nvPr/>
        </p:nvSpPr>
        <p:spPr>
          <a:xfrm>
            <a:off x="7024125" y="1665450"/>
            <a:ext cx="1634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Column title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05">
          <p15:clr>
            <a:srgbClr val="F9AD4C"/>
          </p15:clr>
        </p15:guide>
        <p15:guide id="2" pos="5455">
          <p15:clr>
            <a:srgbClr val="F9AD4C"/>
          </p15:clr>
        </p15:guide>
        <p15:guide id="3" orient="horz" pos="2906">
          <p15:clr>
            <a:srgbClr val="F9AD4C"/>
          </p15:clr>
        </p15:guide>
        <p15:guide id="4" orient="horz" pos="97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3" name="Google Shape;753;p9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4" name="Google Shape;754;p9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5" name="Google Shape;755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58" name="Google Shape;758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0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1" name="Google Shape;761;p10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2" name="Google Shape;762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0" Type="http://schemas.openxmlformats.org/officeDocument/2006/relationships/theme" Target="../theme/theme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6.png"/><Relationship Id="rId4" Type="http://schemas.openxmlformats.org/officeDocument/2006/relationships/image" Target="../media/image4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zendesk/helm-secret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7.png"/><Relationship Id="rId4" Type="http://schemas.openxmlformats.org/officeDocument/2006/relationships/image" Target="../media/image6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6.png"/><Relationship Id="rId4" Type="http://schemas.openxmlformats.org/officeDocument/2006/relationships/image" Target="../media/image6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zendesk/helm-secrets" TargetMode="External"/><Relationship Id="rId4" Type="http://schemas.openxmlformats.org/officeDocument/2006/relationships/hyperlink" Target="https://github.com/mozilla/sops" TargetMode="External"/><Relationship Id="rId5" Type="http://schemas.openxmlformats.org/officeDocument/2006/relationships/hyperlink" Target="https://gist.github.com/twolfson/01d515258eef8bdbda4f#setting-up-sops-with-pgp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1.png"/><Relationship Id="rId4" Type="http://schemas.openxmlformats.org/officeDocument/2006/relationships/image" Target="../media/image59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odefresh.io/steps/step/helmfile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stakater/Reloader" TargetMode="External"/><Relationship Id="rId4" Type="http://schemas.openxmlformats.org/officeDocument/2006/relationships/hyperlink" Target="https://github.com/kubernetes-sigs/external-dns" TargetMode="External"/><Relationship Id="rId5" Type="http://schemas.openxmlformats.org/officeDocument/2006/relationships/hyperlink" Target="https://github.com/jetstack/cert-manager" TargetMode="External"/><Relationship Id="rId6" Type="http://schemas.openxmlformats.org/officeDocument/2006/relationships/hyperlink" Target="https://github.com/vmware-tanzu/velero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7.png"/><Relationship Id="rId4" Type="http://schemas.openxmlformats.org/officeDocument/2006/relationships/image" Target="../media/image7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rootleveltech/codefresh-helmfile-webinar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0.png"/><Relationship Id="rId4" Type="http://schemas.openxmlformats.org/officeDocument/2006/relationships/image" Target="../media/image7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rootleveltech/codefresh-helmfile-webinar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roboll/helmfil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01"/>
          <p:cNvSpPr txBox="1"/>
          <p:nvPr/>
        </p:nvSpPr>
        <p:spPr>
          <a:xfrm>
            <a:off x="570925" y="1433675"/>
            <a:ext cx="8109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Simplify your Code </a:t>
            </a:r>
            <a:endParaRPr b="1" sz="5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 Helmfile</a:t>
            </a:r>
            <a:endParaRPr b="1" sz="5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8" name="Google Shape;768;p101"/>
          <p:cNvSpPr txBox="1"/>
          <p:nvPr/>
        </p:nvSpPr>
        <p:spPr>
          <a:xfrm>
            <a:off x="2211750" y="4337363"/>
            <a:ext cx="47205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BRADEN WRIGHT </a:t>
            </a: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| </a:t>
            </a: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ROOT LEVEL TECHNOLOGY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9" name="Google Shape;769;p101"/>
          <p:cNvPicPr preferRelativeResize="0"/>
          <p:nvPr/>
        </p:nvPicPr>
        <p:blipFill rotWithShape="1">
          <a:blip r:embed="rId3">
            <a:alphaModFix/>
          </a:blip>
          <a:srcRect b="15211" l="0" r="0" t="0"/>
          <a:stretch/>
        </p:blipFill>
        <p:spPr>
          <a:xfrm>
            <a:off x="53175" y="4134449"/>
            <a:ext cx="2089274" cy="82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0755" y="4197225"/>
            <a:ext cx="987270" cy="8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10"/>
          <p:cNvSpPr txBox="1"/>
          <p:nvPr/>
        </p:nvSpPr>
        <p:spPr>
          <a:xfrm>
            <a:off x="1377000" y="280825"/>
            <a:ext cx="6508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Helm missing Repos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3" name="Google Shape;83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1700"/>
            <a:ext cx="8839197" cy="2206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11"/>
          <p:cNvSpPr txBox="1"/>
          <p:nvPr/>
        </p:nvSpPr>
        <p:spPr>
          <a:xfrm>
            <a:off x="1184125" y="302275"/>
            <a:ext cx="6508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Helmfile Hooks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9" name="Google Shape;839;p111"/>
          <p:cNvSpPr txBox="1"/>
          <p:nvPr>
            <p:ph idx="1" type="body"/>
          </p:nvPr>
        </p:nvSpPr>
        <p:spPr>
          <a:xfrm>
            <a:off x="1462200" y="1419750"/>
            <a:ext cx="82914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Events:  prepare, presync, postsync, cleanup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40" name="Google Shape;84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32600"/>
            <a:ext cx="8839201" cy="847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12"/>
          <p:cNvSpPr txBox="1"/>
          <p:nvPr>
            <p:ph idx="1" type="body"/>
          </p:nvPr>
        </p:nvSpPr>
        <p:spPr>
          <a:xfrm>
            <a:off x="738150" y="1211375"/>
            <a:ext cx="82914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Example: create Namespace before deploying chart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6" name="Google Shape;846;p112"/>
          <p:cNvSpPr txBox="1"/>
          <p:nvPr/>
        </p:nvSpPr>
        <p:spPr>
          <a:xfrm>
            <a:off x="1377000" y="280825"/>
            <a:ext cx="6508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Helmfile Hooks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47" name="Google Shape;84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50" y="1979175"/>
            <a:ext cx="7581194" cy="27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13"/>
          <p:cNvSpPr txBox="1"/>
          <p:nvPr>
            <p:ph idx="1" type="body"/>
          </p:nvPr>
        </p:nvSpPr>
        <p:spPr>
          <a:xfrm>
            <a:off x="751100" y="835650"/>
            <a:ext cx="82914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Example: create Namespace before deploying chart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3" name="Google Shape;853;p113"/>
          <p:cNvSpPr txBox="1"/>
          <p:nvPr/>
        </p:nvSpPr>
        <p:spPr>
          <a:xfrm>
            <a:off x="1377000" y="280825"/>
            <a:ext cx="6508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Helmfile Hooks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54" name="Google Shape;85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75" y="1399225"/>
            <a:ext cx="8291398" cy="3393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14"/>
          <p:cNvSpPr txBox="1"/>
          <p:nvPr/>
        </p:nvSpPr>
        <p:spPr>
          <a:xfrm>
            <a:off x="490950" y="501100"/>
            <a:ext cx="41811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Helm Diff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0" name="Google Shape;860;p114"/>
          <p:cNvSpPr txBox="1"/>
          <p:nvPr>
            <p:ph idx="1" type="body"/>
          </p:nvPr>
        </p:nvSpPr>
        <p:spPr>
          <a:xfrm>
            <a:off x="335100" y="1403625"/>
            <a:ext cx="4465800" cy="27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●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Want Terraform Plan for Helm?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●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Bug for Helm 3, 3-way diff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61" name="Google Shape;861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925" y="259975"/>
            <a:ext cx="3230075" cy="47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15"/>
          <p:cNvSpPr txBox="1"/>
          <p:nvPr/>
        </p:nvSpPr>
        <p:spPr>
          <a:xfrm>
            <a:off x="1377000" y="280825"/>
            <a:ext cx="6508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Helm Secrets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7" name="Google Shape;867;p115"/>
          <p:cNvSpPr txBox="1"/>
          <p:nvPr>
            <p:ph idx="1" type="body"/>
          </p:nvPr>
        </p:nvSpPr>
        <p:spPr>
          <a:xfrm>
            <a:off x="426300" y="1398600"/>
            <a:ext cx="8291400" cy="2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●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How do you create secrets?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●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Where do you store sensitive data?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●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How do you distribute / share sensitive data?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https://github.com/zendesk/helm-secrets</a:t>
            </a:r>
            <a:endParaRPr sz="20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16"/>
          <p:cNvSpPr txBox="1"/>
          <p:nvPr/>
        </p:nvSpPr>
        <p:spPr>
          <a:xfrm>
            <a:off x="0" y="280825"/>
            <a:ext cx="4401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Helm Secrets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3" name="Google Shape;873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775" y="72975"/>
            <a:ext cx="4586875" cy="49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850" y="1468525"/>
            <a:ext cx="3625176" cy="2376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7"/>
          <p:cNvSpPr txBox="1"/>
          <p:nvPr/>
        </p:nvSpPr>
        <p:spPr>
          <a:xfrm>
            <a:off x="1377000" y="414425"/>
            <a:ext cx="6508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Helm Secrets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0" name="Google Shape;88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12" y="1164225"/>
            <a:ext cx="8836175" cy="355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18"/>
          <p:cNvSpPr txBox="1"/>
          <p:nvPr/>
        </p:nvSpPr>
        <p:spPr>
          <a:xfrm>
            <a:off x="1377000" y="280825"/>
            <a:ext cx="6508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Helm Secrets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6" name="Google Shape;88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63" y="1127625"/>
            <a:ext cx="8844074" cy="355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3300" y="960349"/>
            <a:ext cx="5823899" cy="3893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19"/>
          <p:cNvSpPr txBox="1"/>
          <p:nvPr/>
        </p:nvSpPr>
        <p:spPr>
          <a:xfrm>
            <a:off x="1377000" y="280825"/>
            <a:ext cx="6508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Helm Secrets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3" name="Google Shape;893;p119"/>
          <p:cNvSpPr txBox="1"/>
          <p:nvPr>
            <p:ph idx="1" type="body"/>
          </p:nvPr>
        </p:nvSpPr>
        <p:spPr>
          <a:xfrm>
            <a:off x="206975" y="1003475"/>
            <a:ext cx="8291400" cy="4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Helmfile uses Helm Secrets Plugin which uses SOPS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SOPS supports different types of Encryption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○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AWS KMS, GCP KMS, Azure Key Vault, PGP, etc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Secrets.yaml file gets encrypted and saved in Git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 a Secret Resource and unencrypted Secrets.yaml to create safe, secure, reliable, repeatable and distributed  way to create Resources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https://github.com/zendesk/helm-secrets</a:t>
            </a:r>
            <a:endParaRPr sz="18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https://github.com/mozilla/sops</a:t>
            </a:r>
            <a:endParaRPr sz="18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https://gist.github.com/twolfson/01d515258eef8bdbda4f</a:t>
            </a:r>
            <a:endParaRPr sz="18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DC73E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02"/>
          <p:cNvSpPr/>
          <p:nvPr/>
        </p:nvSpPr>
        <p:spPr>
          <a:xfrm>
            <a:off x="0" y="0"/>
            <a:ext cx="5138400" cy="520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102"/>
          <p:cNvSpPr txBox="1"/>
          <p:nvPr/>
        </p:nvSpPr>
        <p:spPr>
          <a:xfrm>
            <a:off x="0" y="775021"/>
            <a:ext cx="44865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Braden</a:t>
            </a:r>
            <a:endParaRPr b="1" sz="4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Wright</a:t>
            </a:r>
            <a:endParaRPr b="1" sz="4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7" name="Google Shape;777;p102"/>
          <p:cNvSpPr txBox="1"/>
          <p:nvPr/>
        </p:nvSpPr>
        <p:spPr>
          <a:xfrm>
            <a:off x="813600" y="2201349"/>
            <a:ext cx="36729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Staff Cloud Architect</a:t>
            </a:r>
            <a:endParaRPr i="1" sz="24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8" name="Google Shape;778;p102"/>
          <p:cNvSpPr txBox="1"/>
          <p:nvPr/>
        </p:nvSpPr>
        <p:spPr>
          <a:xfrm>
            <a:off x="523200" y="4155300"/>
            <a:ext cx="39633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braden.wright@rootleveltech.com</a:t>
            </a:r>
            <a:endParaRPr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79" name="Google Shape;779;p102"/>
          <p:cNvPicPr preferRelativeResize="0"/>
          <p:nvPr/>
        </p:nvPicPr>
        <p:blipFill rotWithShape="1">
          <a:blip r:embed="rId3">
            <a:alphaModFix/>
          </a:blip>
          <a:srcRect b="8745" l="0" r="0" t="8745"/>
          <a:stretch/>
        </p:blipFill>
        <p:spPr>
          <a:xfrm>
            <a:off x="5617625" y="911200"/>
            <a:ext cx="3131400" cy="31314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80" name="Google Shape;78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1250" y="2624725"/>
            <a:ext cx="3131402" cy="1454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20"/>
          <p:cNvSpPr txBox="1"/>
          <p:nvPr/>
        </p:nvSpPr>
        <p:spPr>
          <a:xfrm>
            <a:off x="2437850" y="462975"/>
            <a:ext cx="38097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Order Dependencies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9" name="Google Shape;899;p120"/>
          <p:cNvSpPr txBox="1"/>
          <p:nvPr>
            <p:ph idx="1" type="body"/>
          </p:nvPr>
        </p:nvSpPr>
        <p:spPr>
          <a:xfrm>
            <a:off x="258800" y="1403625"/>
            <a:ext cx="82914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Runs Helm apply times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Run Helm deploy in specified order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Deploy parts of Stack using labels and selectors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Different ways to declare dependencies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21"/>
          <p:cNvSpPr txBox="1"/>
          <p:nvPr/>
        </p:nvSpPr>
        <p:spPr>
          <a:xfrm>
            <a:off x="2437850" y="462975"/>
            <a:ext cx="38097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Order Dependencies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5" name="Google Shape;905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50" y="1093775"/>
            <a:ext cx="2251907" cy="7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1475" y="1448975"/>
            <a:ext cx="2085350" cy="20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9450" y="2166752"/>
            <a:ext cx="2471424" cy="247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2749" y="3612275"/>
            <a:ext cx="1219200" cy="12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9" name="Google Shape;909;p121"/>
          <p:cNvCxnSpPr/>
          <p:nvPr/>
        </p:nvCxnSpPr>
        <p:spPr>
          <a:xfrm>
            <a:off x="4076700" y="2857800"/>
            <a:ext cx="990600" cy="5370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0" name="Google Shape;910;p121"/>
          <p:cNvCxnSpPr/>
          <p:nvPr/>
        </p:nvCxnSpPr>
        <p:spPr>
          <a:xfrm>
            <a:off x="1354425" y="1955975"/>
            <a:ext cx="1291500" cy="7905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1" name="Google Shape;911;p121"/>
          <p:cNvCxnSpPr/>
          <p:nvPr/>
        </p:nvCxnSpPr>
        <p:spPr>
          <a:xfrm>
            <a:off x="6875450" y="3745000"/>
            <a:ext cx="747300" cy="3741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2" name="Google Shape;912;p121"/>
          <p:cNvSpPr txBox="1"/>
          <p:nvPr/>
        </p:nvSpPr>
        <p:spPr>
          <a:xfrm>
            <a:off x="2371475" y="926775"/>
            <a:ext cx="5568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999999"/>
                </a:solidFill>
              </a:rPr>
              <a:t>4</a:t>
            </a:r>
            <a:endParaRPr b="1" sz="3200">
              <a:solidFill>
                <a:srgbClr val="999999"/>
              </a:solidFill>
            </a:endParaRPr>
          </a:p>
        </p:txBody>
      </p:sp>
      <p:sp>
        <p:nvSpPr>
          <p:cNvPr id="913" name="Google Shape;913;p121"/>
          <p:cNvSpPr txBox="1"/>
          <p:nvPr/>
        </p:nvSpPr>
        <p:spPr>
          <a:xfrm>
            <a:off x="4152650" y="1588875"/>
            <a:ext cx="5568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999999"/>
                </a:solidFill>
              </a:rPr>
              <a:t>3</a:t>
            </a:r>
            <a:endParaRPr b="1" sz="3200">
              <a:solidFill>
                <a:srgbClr val="999999"/>
              </a:solidFill>
            </a:endParaRPr>
          </a:p>
        </p:txBody>
      </p:sp>
      <p:sp>
        <p:nvSpPr>
          <p:cNvPr id="914" name="Google Shape;914;p121"/>
          <p:cNvSpPr txBox="1"/>
          <p:nvPr/>
        </p:nvSpPr>
        <p:spPr>
          <a:xfrm>
            <a:off x="6792575" y="2482700"/>
            <a:ext cx="5568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999999"/>
                </a:solidFill>
              </a:rPr>
              <a:t>2</a:t>
            </a:r>
            <a:endParaRPr b="1" sz="3200">
              <a:solidFill>
                <a:srgbClr val="999999"/>
              </a:solidFill>
            </a:endParaRPr>
          </a:p>
        </p:txBody>
      </p:sp>
      <p:sp>
        <p:nvSpPr>
          <p:cNvPr id="915" name="Google Shape;915;p121"/>
          <p:cNvSpPr txBox="1"/>
          <p:nvPr/>
        </p:nvSpPr>
        <p:spPr>
          <a:xfrm>
            <a:off x="8521200" y="3184800"/>
            <a:ext cx="6228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999999"/>
                </a:solidFill>
              </a:rPr>
              <a:t>1</a:t>
            </a:r>
            <a:endParaRPr b="1" sz="3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22"/>
          <p:cNvSpPr txBox="1"/>
          <p:nvPr/>
        </p:nvSpPr>
        <p:spPr>
          <a:xfrm>
            <a:off x="182500" y="385450"/>
            <a:ext cx="86784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Demo in Codefresh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1" name="Google Shape;921;p122"/>
          <p:cNvSpPr txBox="1"/>
          <p:nvPr>
            <p:ph idx="1" type="body"/>
          </p:nvPr>
        </p:nvSpPr>
        <p:spPr>
          <a:xfrm>
            <a:off x="258800" y="1403625"/>
            <a:ext cx="82914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●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Deploy </a:t>
            </a:r>
            <a:r>
              <a:rPr lang="en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MyApp, Ingress, DNS, </a:t>
            </a: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Namespace 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●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Using Secrets.yaml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●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Started with cfstep-helmfile but needed to customize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https://codefresh.io/steps/step/helmfile</a:t>
            </a:r>
            <a:endParaRPr sz="8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23"/>
          <p:cNvSpPr txBox="1"/>
          <p:nvPr/>
        </p:nvSpPr>
        <p:spPr>
          <a:xfrm>
            <a:off x="1719900" y="291525"/>
            <a:ext cx="6508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Templating Values Yaml Files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7" name="Google Shape;927;p123"/>
          <p:cNvSpPr txBox="1"/>
          <p:nvPr>
            <p:ph idx="1" type="body"/>
          </p:nvPr>
        </p:nvSpPr>
        <p:spPr>
          <a:xfrm>
            <a:off x="258800" y="1017875"/>
            <a:ext cx="82914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DRYing out values files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 Templating to support ad-hoc environments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Hierarchy, environment level values files, with default but ability to override.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 Env Vars in values.yaml file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Run scripts to return values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Expose all of  Sprig / Go Templating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Render out other files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 different Secrets.yaml for Different Environments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24"/>
          <p:cNvSpPr txBox="1"/>
          <p:nvPr/>
        </p:nvSpPr>
        <p:spPr>
          <a:xfrm>
            <a:off x="2649275" y="384275"/>
            <a:ext cx="6508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Demo in Codefresh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3" name="Google Shape;933;p124"/>
          <p:cNvSpPr txBox="1"/>
          <p:nvPr>
            <p:ph idx="1" type="body"/>
          </p:nvPr>
        </p:nvSpPr>
        <p:spPr>
          <a:xfrm>
            <a:off x="258800" y="1102625"/>
            <a:ext cx="8291400" cy="3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●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Deploy Stack in 2 Environments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○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Dev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■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DNS in GCP / CloudDNS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■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External DNS Chart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○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Default / Ad-Hoc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■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Leverage Templating / Script to setup an .xip.io address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CA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25"/>
          <p:cNvSpPr txBox="1"/>
          <p:nvPr/>
        </p:nvSpPr>
        <p:spPr>
          <a:xfrm>
            <a:off x="2908150" y="259400"/>
            <a:ext cx="57489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Environments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9" name="Google Shape;939;p125"/>
          <p:cNvSpPr txBox="1"/>
          <p:nvPr>
            <p:ph idx="1" type="body"/>
          </p:nvPr>
        </p:nvSpPr>
        <p:spPr>
          <a:xfrm>
            <a:off x="258800" y="1403625"/>
            <a:ext cx="82914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●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Picture of Yaml with Multiple Environments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●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Setup another environment, on the same K8s cluster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●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Setup another environment in a different K8s cluster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●"/>
            </a:pPr>
            <a:r>
              <a:rPr lang="en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Leverage Templating for Ad-Hoc environments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26"/>
          <p:cNvSpPr txBox="1"/>
          <p:nvPr/>
        </p:nvSpPr>
        <p:spPr>
          <a:xfrm>
            <a:off x="1650075" y="420800"/>
            <a:ext cx="6508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Other Helmfile Features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5" name="Google Shape;945;p126"/>
          <p:cNvSpPr txBox="1"/>
          <p:nvPr>
            <p:ph idx="1" type="body"/>
          </p:nvPr>
        </p:nvSpPr>
        <p:spPr>
          <a:xfrm>
            <a:off x="258800" y="1403625"/>
            <a:ext cx="82914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Repo Per Chart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Modules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○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GitHub, S3, etc.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Env Variables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○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Supports standard, default, required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Top Level Helmfile to Deploy everything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 Helmfile with Kustomize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27"/>
          <p:cNvSpPr txBox="1"/>
          <p:nvPr/>
        </p:nvSpPr>
        <p:spPr>
          <a:xfrm>
            <a:off x="1650075" y="420800"/>
            <a:ext cx="6508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Mono Repo vs Repo per Chart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1" name="Google Shape;951;p127"/>
          <p:cNvSpPr txBox="1"/>
          <p:nvPr>
            <p:ph idx="1" type="body"/>
          </p:nvPr>
        </p:nvSpPr>
        <p:spPr>
          <a:xfrm>
            <a:off x="258800" y="1403625"/>
            <a:ext cx="82914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AutoNum type="arabicPeriod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Talk about mono repo approach we’ve been taking, common b/c of public helms charts repo.  Helmfile flexible, so you can setup how you want to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AutoNum type="arabicPeriod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Discuss Repo per Chart and things like getting Helmfile from git instead of a local file.</a:t>
            </a:r>
            <a:endParaRPr b="1"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28"/>
          <p:cNvSpPr txBox="1"/>
          <p:nvPr/>
        </p:nvSpPr>
        <p:spPr>
          <a:xfrm>
            <a:off x="107500" y="280825"/>
            <a:ext cx="8947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Other Tools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7" name="Google Shape;957;p128"/>
          <p:cNvSpPr txBox="1"/>
          <p:nvPr>
            <p:ph idx="1" type="body"/>
          </p:nvPr>
        </p:nvSpPr>
        <p:spPr>
          <a:xfrm>
            <a:off x="303325" y="799600"/>
            <a:ext cx="82914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Look at Helm Plugins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○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Secrets, Diff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Helmsman, Kustomize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Check Ecosystem, lots of tools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Other Tools / Charts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Font typeface="Lato"/>
              <a:buChar char="○"/>
            </a:pPr>
            <a:r>
              <a:rPr lang="en" sz="1800" u="sng">
                <a:solidFill>
                  <a:srgbClr val="00FFFF"/>
                </a:solidFill>
                <a:hlinkClick r:id="rId3"/>
              </a:rPr>
              <a:t>https://github.com/stakater/Reloader</a:t>
            </a:r>
            <a:endParaRPr sz="18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Font typeface="Lato"/>
              <a:buChar char="○"/>
            </a:pPr>
            <a:r>
              <a:rPr lang="en" sz="1800" u="sng">
                <a:solidFill>
                  <a:srgbClr val="00FFFF"/>
                </a:solidFill>
                <a:hlinkClick r:id="rId4"/>
              </a:rPr>
              <a:t>https://github.com/kubernetes-sigs/external-dns</a:t>
            </a:r>
            <a:endParaRPr sz="18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Font typeface="Lato"/>
              <a:buChar char="○"/>
            </a:pPr>
            <a:r>
              <a:rPr lang="en" sz="1800" u="sng">
                <a:solidFill>
                  <a:srgbClr val="00FFFF"/>
                </a:solidFill>
                <a:hlinkClick r:id="rId5"/>
              </a:rPr>
              <a:t>https://github.com/jetstack/cert-manager</a:t>
            </a:r>
            <a:endParaRPr sz="18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Font typeface="Lato"/>
              <a:buChar char="○"/>
            </a:pPr>
            <a:r>
              <a:rPr lang="en" sz="1800" u="sng">
                <a:solidFill>
                  <a:srgbClr val="00FFFF"/>
                </a:solidFill>
                <a:hlinkClick r:id="rId6"/>
              </a:rPr>
              <a:t>https://github.com/vmware-tanzu/velero</a:t>
            </a:r>
            <a:endParaRPr sz="18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29"/>
          <p:cNvSpPr/>
          <p:nvPr/>
        </p:nvSpPr>
        <p:spPr>
          <a:xfrm>
            <a:off x="0" y="0"/>
            <a:ext cx="4958100" cy="5143500"/>
          </a:xfrm>
          <a:prstGeom prst="rect">
            <a:avLst/>
          </a:prstGeom>
          <a:solidFill>
            <a:srgbClr val="1C5D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129"/>
          <p:cNvSpPr txBox="1"/>
          <p:nvPr>
            <p:ph type="title"/>
          </p:nvPr>
        </p:nvSpPr>
        <p:spPr>
          <a:xfrm>
            <a:off x="1404200" y="522950"/>
            <a:ext cx="301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Summary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4" name="Google Shape;964;p129"/>
          <p:cNvSpPr txBox="1"/>
          <p:nvPr>
            <p:ph idx="1" type="body"/>
          </p:nvPr>
        </p:nvSpPr>
        <p:spPr>
          <a:xfrm>
            <a:off x="236250" y="1534700"/>
            <a:ext cx="4485600" cy="30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 Case Study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●"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Consider SDLC for Charts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Tons of power with Sprig / Go Templating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Try out Helmfile, or evaluate what’s out there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logo.png" id="965" name="Google Shape;965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5898" y="242274"/>
            <a:ext cx="2489000" cy="24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0500" y="2883674"/>
            <a:ext cx="3881102" cy="1802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03"/>
          <p:cNvSpPr txBox="1"/>
          <p:nvPr/>
        </p:nvSpPr>
        <p:spPr>
          <a:xfrm>
            <a:off x="3182925" y="315750"/>
            <a:ext cx="2055900" cy="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Agenda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6" name="Google Shape;786;p103"/>
          <p:cNvSpPr txBox="1"/>
          <p:nvPr/>
        </p:nvSpPr>
        <p:spPr>
          <a:xfrm>
            <a:off x="421700" y="4372100"/>
            <a:ext cx="7223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FFFF"/>
                </a:solidFill>
                <a:hlinkClick r:id="rId3"/>
              </a:rPr>
              <a:t>https://github.com/rootleveltech/codefresh-helmfile-webinar</a:t>
            </a:r>
            <a:endParaRPr sz="1800">
              <a:solidFill>
                <a:srgbClr val="00FFFF"/>
              </a:solidFill>
            </a:endParaRPr>
          </a:p>
        </p:txBody>
      </p:sp>
      <p:sp>
        <p:nvSpPr>
          <p:cNvPr id="787" name="Google Shape;787;p103"/>
          <p:cNvSpPr txBox="1"/>
          <p:nvPr/>
        </p:nvSpPr>
        <p:spPr>
          <a:xfrm>
            <a:off x="334000" y="1752250"/>
            <a:ext cx="3950400" cy="21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What’s not covered?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103"/>
          <p:cNvSpPr txBox="1"/>
          <p:nvPr/>
        </p:nvSpPr>
        <p:spPr>
          <a:xfrm>
            <a:off x="4625250" y="1752250"/>
            <a:ext cx="4739400" cy="21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Kubernetes 101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Helm 101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Codefresh 101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30"/>
          <p:cNvSpPr/>
          <p:nvPr/>
        </p:nvSpPr>
        <p:spPr>
          <a:xfrm>
            <a:off x="0" y="1809700"/>
            <a:ext cx="9144000" cy="341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130"/>
          <p:cNvSpPr txBox="1"/>
          <p:nvPr/>
        </p:nvSpPr>
        <p:spPr>
          <a:xfrm>
            <a:off x="4572000" y="3195900"/>
            <a:ext cx="4404300" cy="18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Signup for a FREE account with UNLIMITED builds</a:t>
            </a:r>
            <a:endParaRPr b="1" sz="20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b="1" sz="10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&amp; schedule a 1:1 with </a:t>
            </a:r>
            <a:endParaRPr b="1" sz="20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our experts at  </a:t>
            </a:r>
            <a:r>
              <a:rPr b="1"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rgbClr val="19B99A"/>
                </a:solidFill>
                <a:latin typeface="Lato"/>
                <a:ea typeface="Lato"/>
                <a:cs typeface="Lato"/>
                <a:sym typeface="Lato"/>
              </a:rPr>
              <a:t>https://codefresh.io</a:t>
            </a:r>
            <a:endParaRPr b="1" sz="2000">
              <a:solidFill>
                <a:srgbClr val="10C9A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3" name="Google Shape;973;p130"/>
          <p:cNvSpPr txBox="1"/>
          <p:nvPr/>
        </p:nvSpPr>
        <p:spPr>
          <a:xfrm>
            <a:off x="1770450" y="53100"/>
            <a:ext cx="5603100" cy="16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Questions?</a:t>
            </a:r>
            <a:endParaRPr sz="7000">
              <a:solidFill>
                <a:srgbClr val="FFFFFF"/>
              </a:solidFill>
            </a:endParaRPr>
          </a:p>
        </p:txBody>
      </p:sp>
      <p:sp>
        <p:nvSpPr>
          <p:cNvPr id="974" name="Google Shape;974;p130"/>
          <p:cNvSpPr txBox="1"/>
          <p:nvPr/>
        </p:nvSpPr>
        <p:spPr>
          <a:xfrm>
            <a:off x="640350" y="3549850"/>
            <a:ext cx="35244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b="1" lang="en" sz="2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chedule a no cost, 1:1 call with our cloud migration specialists at  </a:t>
            </a: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 u="sng">
                <a:solidFill>
                  <a:srgbClr val="19B99A"/>
                </a:solidFill>
                <a:latin typeface="Lato"/>
                <a:ea typeface="Lato"/>
                <a:cs typeface="Lato"/>
                <a:sym typeface="Lato"/>
              </a:rPr>
              <a:t>https://rootleveltech.com/</a:t>
            </a:r>
            <a:endParaRPr b="1" sz="20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75" name="Google Shape;975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419" y="2477869"/>
            <a:ext cx="3451450" cy="5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888" y="2061149"/>
            <a:ext cx="3205318" cy="148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04"/>
          <p:cNvSpPr txBox="1"/>
          <p:nvPr/>
        </p:nvSpPr>
        <p:spPr>
          <a:xfrm>
            <a:off x="3544050" y="294325"/>
            <a:ext cx="2055900" cy="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Agenda</a:t>
            </a:r>
            <a:endParaRPr b="1"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4" name="Google Shape;794;p104"/>
          <p:cNvSpPr txBox="1"/>
          <p:nvPr/>
        </p:nvSpPr>
        <p:spPr>
          <a:xfrm>
            <a:off x="4735850" y="1309000"/>
            <a:ext cx="4183200" cy="31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Why Helmfile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is Helmfile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Helm Repos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More Hooks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Helm Diff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Another Approach to Secrets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Helm Dependencies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Multiple Environments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Templating Values yaml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5" name="Google Shape;795;p104"/>
          <p:cNvSpPr txBox="1"/>
          <p:nvPr/>
        </p:nvSpPr>
        <p:spPr>
          <a:xfrm>
            <a:off x="1504225" y="4579500"/>
            <a:ext cx="7223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linkClick r:id="rId3"/>
              </a:rPr>
              <a:t>https://github.com/rootleveltech/codefresh-helmfile-webinar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96" name="Google Shape;796;p104"/>
          <p:cNvSpPr txBox="1"/>
          <p:nvPr/>
        </p:nvSpPr>
        <p:spPr>
          <a:xfrm>
            <a:off x="334000" y="1473300"/>
            <a:ext cx="3950400" cy="21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Common Problems Helmfile can help with...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05"/>
          <p:cNvSpPr txBox="1"/>
          <p:nvPr/>
        </p:nvSpPr>
        <p:spPr>
          <a:xfrm>
            <a:off x="1317900" y="189350"/>
            <a:ext cx="65082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Why Helmfile?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 love Helm but if only I could ...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2" name="Google Shape;802;p105"/>
          <p:cNvSpPr txBox="1"/>
          <p:nvPr>
            <p:ph idx="1" type="body"/>
          </p:nvPr>
        </p:nvSpPr>
        <p:spPr>
          <a:xfrm>
            <a:off x="780500" y="1396325"/>
            <a:ext cx="7929300" cy="3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●"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Setup Helm Repos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●"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Automate something to run before / after Helm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●"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See what’s going to change before Deploying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●"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Manage Secrets as part of Helm Deploy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●"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Have dependencies installed as separate Helm Deploy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●"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Control order of my Helm chart dependencies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Template values.yaml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Get data from another source / run a script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  Environment Variables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06"/>
          <p:cNvSpPr txBox="1"/>
          <p:nvPr>
            <p:ph idx="1" type="body"/>
          </p:nvPr>
        </p:nvSpPr>
        <p:spPr>
          <a:xfrm>
            <a:off x="942900" y="1393375"/>
            <a:ext cx="7258200" cy="3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Wrapper on top of Helm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 Vendor Lock-in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Golang Templating without Restrictions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https://github.com/roboll/helmfile</a:t>
            </a:r>
            <a:endParaRPr sz="2200">
              <a:solidFill>
                <a:srgbClr val="CA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CA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8" name="Google Shape;808;p106"/>
          <p:cNvSpPr txBox="1"/>
          <p:nvPr/>
        </p:nvSpPr>
        <p:spPr>
          <a:xfrm>
            <a:off x="1440350" y="371525"/>
            <a:ext cx="65082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is Helmfile?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07"/>
          <p:cNvSpPr txBox="1"/>
          <p:nvPr/>
        </p:nvSpPr>
        <p:spPr>
          <a:xfrm>
            <a:off x="1149450" y="203100"/>
            <a:ext cx="65082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is Helmfile?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4" name="Google Shape;81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423" y="840987"/>
            <a:ext cx="5966251" cy="41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8"/>
          <p:cNvSpPr txBox="1"/>
          <p:nvPr/>
        </p:nvSpPr>
        <p:spPr>
          <a:xfrm>
            <a:off x="1266075" y="216050"/>
            <a:ext cx="65082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Demo Disclaimer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0" name="Google Shape;820;p108"/>
          <p:cNvSpPr txBox="1"/>
          <p:nvPr>
            <p:ph idx="1" type="body"/>
          </p:nvPr>
        </p:nvSpPr>
        <p:spPr>
          <a:xfrm>
            <a:off x="298000" y="1235175"/>
            <a:ext cx="8201100" cy="29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Walkthrough deploys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Starting from a completely clean GKE install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Setup in GCP for things like DNS, credentials, etc.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Mono Repo for our example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9"/>
          <p:cNvSpPr txBox="1"/>
          <p:nvPr/>
        </p:nvSpPr>
        <p:spPr>
          <a:xfrm>
            <a:off x="1377000" y="280825"/>
            <a:ext cx="6508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Helm missing Repos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26" name="Google Shape;82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975" y="2880138"/>
            <a:ext cx="7706419" cy="103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67075"/>
            <a:ext cx="8839199" cy="479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fresh Presentatio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